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61" r:id="rId5"/>
    <p:sldId id="258" r:id="rId6"/>
    <p:sldId id="279" r:id="rId7"/>
    <p:sldId id="280" r:id="rId8"/>
    <p:sldId id="283" r:id="rId9"/>
    <p:sldId id="277" r:id="rId10"/>
    <p:sldId id="259" r:id="rId11"/>
    <p:sldId id="282" r:id="rId12"/>
    <p:sldId id="281" r:id="rId13"/>
    <p:sldId id="284" r:id="rId14"/>
    <p:sldId id="285" r:id="rId15"/>
    <p:sldId id="286" r:id="rId16"/>
  </p:sldIdLst>
  <p:sldSz cx="12192000" cy="6858000"/>
  <p:notesSz cx="6950075" cy="9236075"/>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p:scale>
          <a:sx n="81" d="100"/>
          <a:sy n="81" d="100"/>
        </p:scale>
        <p:origin x="-300"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485831-4AC4-440F-99E8-134EB2DE167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vi-VN"/>
        </a:p>
      </dgm:t>
    </dgm:pt>
    <dgm:pt modelId="{F1CA3022-7912-4517-BB6B-F51A10294639}">
      <dgm:prSet/>
      <dgm:spPr/>
      <dgm:t>
        <a:bodyPr/>
        <a:lstStyle/>
        <a:p>
          <a:r>
            <a:rPr lang="vi-VN"/>
            <a:t>Vấn đề 1: Làm thế nào để triển khai đồng bộ: tập trung hay phân tán: </a:t>
          </a:r>
        </a:p>
      </dgm:t>
    </dgm:pt>
    <dgm:pt modelId="{8BC3D26B-01B6-4991-8B25-ECB6D7213C1A}" type="parTrans" cxnId="{DA614EF7-A386-4626-9B66-68F3AC598E75}">
      <dgm:prSet/>
      <dgm:spPr/>
      <dgm:t>
        <a:bodyPr/>
        <a:lstStyle/>
        <a:p>
          <a:endParaRPr lang="vi-VN"/>
        </a:p>
      </dgm:t>
    </dgm:pt>
    <dgm:pt modelId="{288C1769-4472-4CE9-8D2C-7072A8EF0778}" type="sibTrans" cxnId="{DA614EF7-A386-4626-9B66-68F3AC598E75}">
      <dgm:prSet/>
      <dgm:spPr/>
      <dgm:t>
        <a:bodyPr/>
        <a:lstStyle/>
        <a:p>
          <a:endParaRPr lang="vi-VN"/>
        </a:p>
      </dgm:t>
    </dgm:pt>
    <dgm:pt modelId="{09538FD1-3964-4840-8606-6370B434C700}">
      <dgm:prSet/>
      <dgm:spPr/>
      <dgm:t>
        <a:bodyPr/>
        <a:lstStyle/>
        <a:p>
          <a:r>
            <a:rPr lang="vi-VN" dirty="0"/>
            <a:t>Giải pháp: Vừa tập trung vừa phân tán, các hệ thống được phân tán nhưng kết nối có một đầu mối quản trị chung</a:t>
          </a:r>
        </a:p>
      </dgm:t>
    </dgm:pt>
    <dgm:pt modelId="{3B4C8409-9584-4471-BCF3-ECEBDF05EAA4}" type="parTrans" cxnId="{5F330BB1-BB28-457E-8A96-72C273AFE9A0}">
      <dgm:prSet/>
      <dgm:spPr/>
      <dgm:t>
        <a:bodyPr/>
        <a:lstStyle/>
        <a:p>
          <a:endParaRPr lang="vi-VN"/>
        </a:p>
      </dgm:t>
    </dgm:pt>
    <dgm:pt modelId="{BFEE2742-F82B-4168-94DD-40B4C45A8052}" type="sibTrans" cxnId="{5F330BB1-BB28-457E-8A96-72C273AFE9A0}">
      <dgm:prSet/>
      <dgm:spPr/>
      <dgm:t>
        <a:bodyPr/>
        <a:lstStyle/>
        <a:p>
          <a:endParaRPr lang="vi-VN"/>
        </a:p>
      </dgm:t>
    </dgm:pt>
    <dgm:pt modelId="{1BB7CDBD-5D81-427A-9770-E4A1455B386E}">
      <dgm:prSet/>
      <dgm:spPr/>
      <dgm:t>
        <a:bodyPr/>
        <a:lstStyle/>
        <a:p>
          <a:r>
            <a:rPr lang="vi-VN"/>
            <a:t>Vấn đề 2: Làm thế nào để đảm bảo dữ liệu sẵn sàng, sạch, hữu ích và bảo mật</a:t>
          </a:r>
        </a:p>
      </dgm:t>
    </dgm:pt>
    <dgm:pt modelId="{E63003A5-78E5-41E2-80C5-B3A458FEE887}" type="parTrans" cxnId="{8E17E316-AA82-4B08-89F5-E9D5CB5C5EAF}">
      <dgm:prSet/>
      <dgm:spPr/>
      <dgm:t>
        <a:bodyPr/>
        <a:lstStyle/>
        <a:p>
          <a:endParaRPr lang="vi-VN"/>
        </a:p>
      </dgm:t>
    </dgm:pt>
    <dgm:pt modelId="{9F2DCCFA-CA36-46CA-81D6-FB0CCC09337D}" type="sibTrans" cxnId="{8E17E316-AA82-4B08-89F5-E9D5CB5C5EAF}">
      <dgm:prSet/>
      <dgm:spPr/>
      <dgm:t>
        <a:bodyPr/>
        <a:lstStyle/>
        <a:p>
          <a:endParaRPr lang="vi-VN"/>
        </a:p>
      </dgm:t>
    </dgm:pt>
    <dgm:pt modelId="{B52611CF-55A3-4FD0-94FD-A799362A72FD}">
      <dgm:prSet/>
      <dgm:spPr/>
      <dgm:t>
        <a:bodyPr/>
        <a:lstStyle/>
        <a:p>
          <a:r>
            <a:rPr lang="vi-VN"/>
            <a:t>Giải pháp: Cần có nền tảng chia sẻ tích hợp dữ liệu bảo đảm bảo mật hướng tới quản trị dữ liệu toàn Chính phủ một cách hợp lý</a:t>
          </a:r>
        </a:p>
      </dgm:t>
    </dgm:pt>
    <dgm:pt modelId="{F6913B8B-3406-4422-924F-E04D44BA0B19}" type="parTrans" cxnId="{8126ED77-2D31-4042-B9EC-82C95A7B944F}">
      <dgm:prSet/>
      <dgm:spPr/>
      <dgm:t>
        <a:bodyPr/>
        <a:lstStyle/>
        <a:p>
          <a:endParaRPr lang="vi-VN"/>
        </a:p>
      </dgm:t>
    </dgm:pt>
    <dgm:pt modelId="{963CE138-D06C-41F8-92B4-AB3C33C2F5C3}" type="sibTrans" cxnId="{8126ED77-2D31-4042-B9EC-82C95A7B944F}">
      <dgm:prSet/>
      <dgm:spPr/>
      <dgm:t>
        <a:bodyPr/>
        <a:lstStyle/>
        <a:p>
          <a:endParaRPr lang="vi-VN"/>
        </a:p>
      </dgm:t>
    </dgm:pt>
    <dgm:pt modelId="{0236ED16-EC26-4DB5-8428-9B26A45C348A}">
      <dgm:prSet/>
      <dgm:spPr/>
      <dgm:t>
        <a:bodyPr/>
        <a:lstStyle/>
        <a:p>
          <a:r>
            <a:rPr lang="vi-VN"/>
            <a:t>Vấn đề 3: Làm thế nào để người dân tham gia CPĐT nhiều hơn</a:t>
          </a:r>
        </a:p>
      </dgm:t>
    </dgm:pt>
    <dgm:pt modelId="{0E227AD9-6CC9-439C-8E9F-1006B7194FD0}" type="parTrans" cxnId="{1419022A-3846-43CA-ADC0-8D40F6675005}">
      <dgm:prSet/>
      <dgm:spPr/>
      <dgm:t>
        <a:bodyPr/>
        <a:lstStyle/>
        <a:p>
          <a:endParaRPr lang="vi-VN"/>
        </a:p>
      </dgm:t>
    </dgm:pt>
    <dgm:pt modelId="{D0FDB31E-B5BA-48F1-859C-350F919670F5}" type="sibTrans" cxnId="{1419022A-3846-43CA-ADC0-8D40F6675005}">
      <dgm:prSet/>
      <dgm:spPr/>
      <dgm:t>
        <a:bodyPr/>
        <a:lstStyle/>
        <a:p>
          <a:endParaRPr lang="vi-VN"/>
        </a:p>
      </dgm:t>
    </dgm:pt>
    <dgm:pt modelId="{EEF860C6-A579-44BE-870D-1C7918191341}">
      <dgm:prSet/>
      <dgm:spPr/>
      <dgm:t>
        <a:bodyPr/>
        <a:lstStyle/>
        <a:p>
          <a:r>
            <a:rPr lang="vi-VN"/>
            <a:t>Giải pháp: cần làm cho các dịch vụ công trực tuyến thiết thực với người dân và đi thẳng lên tiện dụng ( cấp độ 4) và Mobile</a:t>
          </a:r>
        </a:p>
      </dgm:t>
    </dgm:pt>
    <dgm:pt modelId="{B82DA082-E114-4BB2-8BE3-EB08780480AA}" type="parTrans" cxnId="{FAF77F4B-E90F-4CA6-A4AB-FB9389561114}">
      <dgm:prSet/>
      <dgm:spPr/>
      <dgm:t>
        <a:bodyPr/>
        <a:lstStyle/>
        <a:p>
          <a:endParaRPr lang="vi-VN"/>
        </a:p>
      </dgm:t>
    </dgm:pt>
    <dgm:pt modelId="{93A08858-1662-4E19-A04D-2CD28112BB30}" type="sibTrans" cxnId="{FAF77F4B-E90F-4CA6-A4AB-FB9389561114}">
      <dgm:prSet/>
      <dgm:spPr/>
      <dgm:t>
        <a:bodyPr/>
        <a:lstStyle/>
        <a:p>
          <a:endParaRPr lang="vi-VN"/>
        </a:p>
      </dgm:t>
    </dgm:pt>
    <dgm:pt modelId="{7F32AC74-14BB-410A-B1C6-CEA58B601C36}">
      <dgm:prSet/>
      <dgm:spPr/>
      <dgm:t>
        <a:bodyPr/>
        <a:lstStyle/>
        <a:p>
          <a:r>
            <a:rPr lang="vi-VN"/>
            <a:t>Vấn đề 4: Nguồn lực ở đâu để triển khai CPĐT</a:t>
          </a:r>
        </a:p>
      </dgm:t>
    </dgm:pt>
    <dgm:pt modelId="{0AC22A56-4858-44E2-8D4D-D7A247630517}" type="parTrans" cxnId="{2C5D5215-4D59-4649-8FA4-BE90C21E114E}">
      <dgm:prSet/>
      <dgm:spPr/>
      <dgm:t>
        <a:bodyPr/>
        <a:lstStyle/>
        <a:p>
          <a:endParaRPr lang="vi-VN"/>
        </a:p>
      </dgm:t>
    </dgm:pt>
    <dgm:pt modelId="{C705CCE7-437D-464E-B6E9-94E6400CAF1B}" type="sibTrans" cxnId="{2C5D5215-4D59-4649-8FA4-BE90C21E114E}">
      <dgm:prSet/>
      <dgm:spPr/>
      <dgm:t>
        <a:bodyPr/>
        <a:lstStyle/>
        <a:p>
          <a:endParaRPr lang="vi-VN"/>
        </a:p>
      </dgm:t>
    </dgm:pt>
    <dgm:pt modelId="{930F67F3-6BAA-441B-B9CA-87842B19E87D}">
      <dgm:prSet/>
      <dgm:spPr/>
      <dgm:t>
        <a:bodyPr/>
        <a:lstStyle/>
        <a:p>
          <a:r>
            <a:rPr lang="vi-VN" dirty="0"/>
            <a:t>Giải pháp: kết hợp các nguồn lực không chỉ chi từ ngân sách mà còn cần các giải pháp gây quỹ để triển khai ( xã hội hóa, các nguồn tài trợ …), và lấy từ chi phí tiết kiệm từ hiệu quả triển khai để trả cho CNTT</a:t>
          </a:r>
        </a:p>
      </dgm:t>
    </dgm:pt>
    <dgm:pt modelId="{DC1C5782-AD45-41BA-9A77-23244B9B04C5}" type="parTrans" cxnId="{AD1CC096-CDF3-4D4E-830D-13265D6898CC}">
      <dgm:prSet/>
      <dgm:spPr/>
      <dgm:t>
        <a:bodyPr/>
        <a:lstStyle/>
        <a:p>
          <a:endParaRPr lang="vi-VN"/>
        </a:p>
      </dgm:t>
    </dgm:pt>
    <dgm:pt modelId="{E90E8384-FF61-490E-AEDB-87CA0A880894}" type="sibTrans" cxnId="{AD1CC096-CDF3-4D4E-830D-13265D6898CC}">
      <dgm:prSet/>
      <dgm:spPr/>
      <dgm:t>
        <a:bodyPr/>
        <a:lstStyle/>
        <a:p>
          <a:endParaRPr lang="vi-VN"/>
        </a:p>
      </dgm:t>
    </dgm:pt>
    <dgm:pt modelId="{25189C3B-E99C-4B85-9C41-D851651AA94C}">
      <dgm:prSet/>
      <dgm:spPr/>
      <dgm:t>
        <a:bodyPr/>
        <a:lstStyle/>
        <a:p>
          <a:r>
            <a:rPr lang="vi-VN"/>
            <a:t>Vấn đề 5: Các hệ thống qua quá trình “trăm hoa đua nở” làm sao để quy hoạch tiếp tục phát triển mà không gây phản ứng ngược?</a:t>
          </a:r>
        </a:p>
      </dgm:t>
    </dgm:pt>
    <dgm:pt modelId="{37A3807F-C3EC-4E70-BF55-7D9EAABAEF9C}" type="parTrans" cxnId="{939496C3-F87A-4F38-8B78-9F0CD842A1CF}">
      <dgm:prSet/>
      <dgm:spPr/>
      <dgm:t>
        <a:bodyPr/>
        <a:lstStyle/>
        <a:p>
          <a:endParaRPr lang="vi-VN"/>
        </a:p>
      </dgm:t>
    </dgm:pt>
    <dgm:pt modelId="{D222EFFD-DBF2-4596-A8B7-5B9886292DD8}" type="sibTrans" cxnId="{939496C3-F87A-4F38-8B78-9F0CD842A1CF}">
      <dgm:prSet/>
      <dgm:spPr/>
      <dgm:t>
        <a:bodyPr/>
        <a:lstStyle/>
        <a:p>
          <a:endParaRPr lang="vi-VN"/>
        </a:p>
      </dgm:t>
    </dgm:pt>
    <dgm:pt modelId="{1C342780-0B09-4395-8F1C-5763F638022B}">
      <dgm:prSet/>
      <dgm:spPr/>
      <dgm:t>
        <a:bodyPr/>
        <a:lstStyle/>
        <a:p>
          <a:r>
            <a:rPr lang="vi-VN"/>
            <a:t>Giải pháp: hướng tới các nền tảng dùng chung và dịch vụ dùng chung như: nền tảng tích hợp, kết nối, các phần mềm như dịch vụ cung cấp cho toàn quốc, các dịch vụ theo dõi giám sát như an ninh mạng </a:t>
          </a:r>
          <a:br>
            <a:rPr lang="vi-VN"/>
          </a:br>
          <a:endParaRPr lang="vi-VN"/>
        </a:p>
      </dgm:t>
    </dgm:pt>
    <dgm:pt modelId="{D12D0009-8E9A-4A41-B7AC-3756B2967C55}" type="parTrans" cxnId="{ADEC6395-2C84-4E63-918B-A1FF7AD8C30C}">
      <dgm:prSet/>
      <dgm:spPr/>
      <dgm:t>
        <a:bodyPr/>
        <a:lstStyle/>
        <a:p>
          <a:endParaRPr lang="vi-VN"/>
        </a:p>
      </dgm:t>
    </dgm:pt>
    <dgm:pt modelId="{04DA25ED-B2C6-4770-93B7-FC6EB6D6286A}" type="sibTrans" cxnId="{ADEC6395-2C84-4E63-918B-A1FF7AD8C30C}">
      <dgm:prSet/>
      <dgm:spPr/>
      <dgm:t>
        <a:bodyPr/>
        <a:lstStyle/>
        <a:p>
          <a:endParaRPr lang="vi-VN"/>
        </a:p>
      </dgm:t>
    </dgm:pt>
    <dgm:pt modelId="{04BFF375-B000-4E23-B98A-586E3C5BFE46}" type="pres">
      <dgm:prSet presAssocID="{59485831-4AC4-440F-99E8-134EB2DE1670}" presName="vert0" presStyleCnt="0">
        <dgm:presLayoutVars>
          <dgm:dir/>
          <dgm:animOne val="branch"/>
          <dgm:animLvl val="lvl"/>
        </dgm:presLayoutVars>
      </dgm:prSet>
      <dgm:spPr/>
      <dgm:t>
        <a:bodyPr/>
        <a:lstStyle/>
        <a:p>
          <a:endParaRPr lang="en-US"/>
        </a:p>
      </dgm:t>
    </dgm:pt>
    <dgm:pt modelId="{C63E538E-0331-4076-8A47-6C23968752C7}" type="pres">
      <dgm:prSet presAssocID="{F1CA3022-7912-4517-BB6B-F51A10294639}" presName="thickLine" presStyleLbl="alignNode1" presStyleIdx="0" presStyleCnt="5"/>
      <dgm:spPr/>
    </dgm:pt>
    <dgm:pt modelId="{2BC27F11-BAFF-42F4-8B30-ECDDD9029DA3}" type="pres">
      <dgm:prSet presAssocID="{F1CA3022-7912-4517-BB6B-F51A10294639}" presName="horz1" presStyleCnt="0"/>
      <dgm:spPr/>
    </dgm:pt>
    <dgm:pt modelId="{A1B41E86-2FA5-4C02-BE8E-D5B857A991C2}" type="pres">
      <dgm:prSet presAssocID="{F1CA3022-7912-4517-BB6B-F51A10294639}" presName="tx1" presStyleLbl="revTx" presStyleIdx="0" presStyleCnt="10"/>
      <dgm:spPr/>
      <dgm:t>
        <a:bodyPr/>
        <a:lstStyle/>
        <a:p>
          <a:endParaRPr lang="en-US"/>
        </a:p>
      </dgm:t>
    </dgm:pt>
    <dgm:pt modelId="{AAF4E011-ED88-429F-985A-28B6F332D1D7}" type="pres">
      <dgm:prSet presAssocID="{F1CA3022-7912-4517-BB6B-F51A10294639}" presName="vert1" presStyleCnt="0"/>
      <dgm:spPr/>
    </dgm:pt>
    <dgm:pt modelId="{6C9352CC-6A08-4A50-9045-86C041214554}" type="pres">
      <dgm:prSet presAssocID="{09538FD1-3964-4840-8606-6370B434C700}" presName="vertSpace2a" presStyleCnt="0"/>
      <dgm:spPr/>
    </dgm:pt>
    <dgm:pt modelId="{8E466FCF-DDB4-454A-AE71-0B402755415A}" type="pres">
      <dgm:prSet presAssocID="{09538FD1-3964-4840-8606-6370B434C700}" presName="horz2" presStyleCnt="0"/>
      <dgm:spPr/>
    </dgm:pt>
    <dgm:pt modelId="{48C53FFA-A729-4B33-A35F-5877810E156D}" type="pres">
      <dgm:prSet presAssocID="{09538FD1-3964-4840-8606-6370B434C700}" presName="horzSpace2" presStyleCnt="0"/>
      <dgm:spPr/>
    </dgm:pt>
    <dgm:pt modelId="{0A669BDE-9483-4475-9702-614A7F214D4B}" type="pres">
      <dgm:prSet presAssocID="{09538FD1-3964-4840-8606-6370B434C700}" presName="tx2" presStyleLbl="revTx" presStyleIdx="1" presStyleCnt="10"/>
      <dgm:spPr/>
      <dgm:t>
        <a:bodyPr/>
        <a:lstStyle/>
        <a:p>
          <a:endParaRPr lang="en-US"/>
        </a:p>
      </dgm:t>
    </dgm:pt>
    <dgm:pt modelId="{C5DE6814-6720-466A-9BEB-B052142C3B0D}" type="pres">
      <dgm:prSet presAssocID="{09538FD1-3964-4840-8606-6370B434C700}" presName="vert2" presStyleCnt="0"/>
      <dgm:spPr/>
    </dgm:pt>
    <dgm:pt modelId="{CD34A74F-637B-4EED-AD9F-DFA32A7406DC}" type="pres">
      <dgm:prSet presAssocID="{09538FD1-3964-4840-8606-6370B434C700}" presName="thinLine2b" presStyleLbl="callout" presStyleIdx="0" presStyleCnt="5"/>
      <dgm:spPr/>
    </dgm:pt>
    <dgm:pt modelId="{8509DDC5-F139-40F0-8A1A-3469FEFFC6A0}" type="pres">
      <dgm:prSet presAssocID="{09538FD1-3964-4840-8606-6370B434C700}" presName="vertSpace2b" presStyleCnt="0"/>
      <dgm:spPr/>
    </dgm:pt>
    <dgm:pt modelId="{D5B72154-936B-46AF-B427-BFDF7CD9C0AA}" type="pres">
      <dgm:prSet presAssocID="{1BB7CDBD-5D81-427A-9770-E4A1455B386E}" presName="thickLine" presStyleLbl="alignNode1" presStyleIdx="1" presStyleCnt="5"/>
      <dgm:spPr/>
    </dgm:pt>
    <dgm:pt modelId="{C8BD81EA-DF2F-42CB-AB10-1C67CD9A3019}" type="pres">
      <dgm:prSet presAssocID="{1BB7CDBD-5D81-427A-9770-E4A1455B386E}" presName="horz1" presStyleCnt="0"/>
      <dgm:spPr/>
    </dgm:pt>
    <dgm:pt modelId="{20639191-FE21-453D-904D-BEA9501701FC}" type="pres">
      <dgm:prSet presAssocID="{1BB7CDBD-5D81-427A-9770-E4A1455B386E}" presName="tx1" presStyleLbl="revTx" presStyleIdx="2" presStyleCnt="10"/>
      <dgm:spPr/>
      <dgm:t>
        <a:bodyPr/>
        <a:lstStyle/>
        <a:p>
          <a:endParaRPr lang="en-US"/>
        </a:p>
      </dgm:t>
    </dgm:pt>
    <dgm:pt modelId="{760CA4BB-DABA-487A-AF96-4070838BB933}" type="pres">
      <dgm:prSet presAssocID="{1BB7CDBD-5D81-427A-9770-E4A1455B386E}" presName="vert1" presStyleCnt="0"/>
      <dgm:spPr/>
    </dgm:pt>
    <dgm:pt modelId="{73815111-A82B-4B16-BD24-5F54DFCFC54A}" type="pres">
      <dgm:prSet presAssocID="{B52611CF-55A3-4FD0-94FD-A799362A72FD}" presName="vertSpace2a" presStyleCnt="0"/>
      <dgm:spPr/>
    </dgm:pt>
    <dgm:pt modelId="{024A6BF5-1BBC-42D3-83BD-5A50D2F0158A}" type="pres">
      <dgm:prSet presAssocID="{B52611CF-55A3-4FD0-94FD-A799362A72FD}" presName="horz2" presStyleCnt="0"/>
      <dgm:spPr/>
    </dgm:pt>
    <dgm:pt modelId="{C1B4B96C-326A-4D7E-A884-EFC840AD0C1E}" type="pres">
      <dgm:prSet presAssocID="{B52611CF-55A3-4FD0-94FD-A799362A72FD}" presName="horzSpace2" presStyleCnt="0"/>
      <dgm:spPr/>
    </dgm:pt>
    <dgm:pt modelId="{EE64160D-58A4-4352-B65E-A6ECD905CE97}" type="pres">
      <dgm:prSet presAssocID="{B52611CF-55A3-4FD0-94FD-A799362A72FD}" presName="tx2" presStyleLbl="revTx" presStyleIdx="3" presStyleCnt="10"/>
      <dgm:spPr/>
      <dgm:t>
        <a:bodyPr/>
        <a:lstStyle/>
        <a:p>
          <a:endParaRPr lang="en-US"/>
        </a:p>
      </dgm:t>
    </dgm:pt>
    <dgm:pt modelId="{921AC872-74CB-4444-AA3B-D88F4A10CEBC}" type="pres">
      <dgm:prSet presAssocID="{B52611CF-55A3-4FD0-94FD-A799362A72FD}" presName="vert2" presStyleCnt="0"/>
      <dgm:spPr/>
    </dgm:pt>
    <dgm:pt modelId="{3B586729-90AD-40CD-AA60-4F65CD9B38F5}" type="pres">
      <dgm:prSet presAssocID="{B52611CF-55A3-4FD0-94FD-A799362A72FD}" presName="thinLine2b" presStyleLbl="callout" presStyleIdx="1" presStyleCnt="5"/>
      <dgm:spPr/>
    </dgm:pt>
    <dgm:pt modelId="{081231BB-79A1-4C4E-B2BB-3B7FF9FD3772}" type="pres">
      <dgm:prSet presAssocID="{B52611CF-55A3-4FD0-94FD-A799362A72FD}" presName="vertSpace2b" presStyleCnt="0"/>
      <dgm:spPr/>
    </dgm:pt>
    <dgm:pt modelId="{A6FD7C34-CE99-43F6-BF7A-25A00497A58D}" type="pres">
      <dgm:prSet presAssocID="{0236ED16-EC26-4DB5-8428-9B26A45C348A}" presName="thickLine" presStyleLbl="alignNode1" presStyleIdx="2" presStyleCnt="5"/>
      <dgm:spPr/>
    </dgm:pt>
    <dgm:pt modelId="{0318B688-C5D6-4AF1-BF6F-FAF97790708E}" type="pres">
      <dgm:prSet presAssocID="{0236ED16-EC26-4DB5-8428-9B26A45C348A}" presName="horz1" presStyleCnt="0"/>
      <dgm:spPr/>
    </dgm:pt>
    <dgm:pt modelId="{4041D013-AA7A-42F0-BF18-B90EE7AADCD2}" type="pres">
      <dgm:prSet presAssocID="{0236ED16-EC26-4DB5-8428-9B26A45C348A}" presName="tx1" presStyleLbl="revTx" presStyleIdx="4" presStyleCnt="10"/>
      <dgm:spPr/>
      <dgm:t>
        <a:bodyPr/>
        <a:lstStyle/>
        <a:p>
          <a:endParaRPr lang="en-US"/>
        </a:p>
      </dgm:t>
    </dgm:pt>
    <dgm:pt modelId="{5F6979F6-27BB-4964-9E07-44CDFFDA80D7}" type="pres">
      <dgm:prSet presAssocID="{0236ED16-EC26-4DB5-8428-9B26A45C348A}" presName="vert1" presStyleCnt="0"/>
      <dgm:spPr/>
    </dgm:pt>
    <dgm:pt modelId="{85C5EEEC-611A-46D9-84F8-887A64C6F868}" type="pres">
      <dgm:prSet presAssocID="{EEF860C6-A579-44BE-870D-1C7918191341}" presName="vertSpace2a" presStyleCnt="0"/>
      <dgm:spPr/>
    </dgm:pt>
    <dgm:pt modelId="{7EA7CD54-CB2A-4AB1-AF4E-AA0DC320AA9C}" type="pres">
      <dgm:prSet presAssocID="{EEF860C6-A579-44BE-870D-1C7918191341}" presName="horz2" presStyleCnt="0"/>
      <dgm:spPr/>
    </dgm:pt>
    <dgm:pt modelId="{09CE5883-02C6-4F38-9CAB-A54CEA43528E}" type="pres">
      <dgm:prSet presAssocID="{EEF860C6-A579-44BE-870D-1C7918191341}" presName="horzSpace2" presStyleCnt="0"/>
      <dgm:spPr/>
    </dgm:pt>
    <dgm:pt modelId="{EB68917B-D6C8-4FA8-99B7-6389F51560EE}" type="pres">
      <dgm:prSet presAssocID="{EEF860C6-A579-44BE-870D-1C7918191341}" presName="tx2" presStyleLbl="revTx" presStyleIdx="5" presStyleCnt="10"/>
      <dgm:spPr/>
      <dgm:t>
        <a:bodyPr/>
        <a:lstStyle/>
        <a:p>
          <a:endParaRPr lang="en-US"/>
        </a:p>
      </dgm:t>
    </dgm:pt>
    <dgm:pt modelId="{9860D72E-A232-4360-B5FB-52BFDF16A3F0}" type="pres">
      <dgm:prSet presAssocID="{EEF860C6-A579-44BE-870D-1C7918191341}" presName="vert2" presStyleCnt="0"/>
      <dgm:spPr/>
    </dgm:pt>
    <dgm:pt modelId="{D11615CE-8EF4-4B51-A9A1-A9BA44DE9B65}" type="pres">
      <dgm:prSet presAssocID="{EEF860C6-A579-44BE-870D-1C7918191341}" presName="thinLine2b" presStyleLbl="callout" presStyleIdx="2" presStyleCnt="5"/>
      <dgm:spPr/>
    </dgm:pt>
    <dgm:pt modelId="{85797EA2-4150-4E55-BDFD-5FAF7D031632}" type="pres">
      <dgm:prSet presAssocID="{EEF860C6-A579-44BE-870D-1C7918191341}" presName="vertSpace2b" presStyleCnt="0"/>
      <dgm:spPr/>
    </dgm:pt>
    <dgm:pt modelId="{48BE563E-2550-4A47-81E4-787E5FDD2982}" type="pres">
      <dgm:prSet presAssocID="{7F32AC74-14BB-410A-B1C6-CEA58B601C36}" presName="thickLine" presStyleLbl="alignNode1" presStyleIdx="3" presStyleCnt="5"/>
      <dgm:spPr/>
    </dgm:pt>
    <dgm:pt modelId="{EECBF111-256D-4F8E-9B1C-FB7B34DD29B2}" type="pres">
      <dgm:prSet presAssocID="{7F32AC74-14BB-410A-B1C6-CEA58B601C36}" presName="horz1" presStyleCnt="0"/>
      <dgm:spPr/>
    </dgm:pt>
    <dgm:pt modelId="{35313DE8-1B4B-4EC7-B91A-BB3D06E1C719}" type="pres">
      <dgm:prSet presAssocID="{7F32AC74-14BB-410A-B1C6-CEA58B601C36}" presName="tx1" presStyleLbl="revTx" presStyleIdx="6" presStyleCnt="10"/>
      <dgm:spPr/>
      <dgm:t>
        <a:bodyPr/>
        <a:lstStyle/>
        <a:p>
          <a:endParaRPr lang="en-US"/>
        </a:p>
      </dgm:t>
    </dgm:pt>
    <dgm:pt modelId="{3C3B1D9C-7568-4888-8009-1F1707E79C70}" type="pres">
      <dgm:prSet presAssocID="{7F32AC74-14BB-410A-B1C6-CEA58B601C36}" presName="vert1" presStyleCnt="0"/>
      <dgm:spPr/>
    </dgm:pt>
    <dgm:pt modelId="{E9754101-64C5-42A5-B76A-40E1AF51558E}" type="pres">
      <dgm:prSet presAssocID="{930F67F3-6BAA-441B-B9CA-87842B19E87D}" presName="vertSpace2a" presStyleCnt="0"/>
      <dgm:spPr/>
    </dgm:pt>
    <dgm:pt modelId="{79A300CA-3316-4C70-8A81-856832E6B65C}" type="pres">
      <dgm:prSet presAssocID="{930F67F3-6BAA-441B-B9CA-87842B19E87D}" presName="horz2" presStyleCnt="0"/>
      <dgm:spPr/>
    </dgm:pt>
    <dgm:pt modelId="{3782369D-B39F-4C89-BAA2-DEFB76B39088}" type="pres">
      <dgm:prSet presAssocID="{930F67F3-6BAA-441B-B9CA-87842B19E87D}" presName="horzSpace2" presStyleCnt="0"/>
      <dgm:spPr/>
    </dgm:pt>
    <dgm:pt modelId="{B833DEBD-D275-4986-B0E6-CB4603ECE84A}" type="pres">
      <dgm:prSet presAssocID="{930F67F3-6BAA-441B-B9CA-87842B19E87D}" presName="tx2" presStyleLbl="revTx" presStyleIdx="7" presStyleCnt="10"/>
      <dgm:spPr/>
      <dgm:t>
        <a:bodyPr/>
        <a:lstStyle/>
        <a:p>
          <a:endParaRPr lang="en-US"/>
        </a:p>
      </dgm:t>
    </dgm:pt>
    <dgm:pt modelId="{F7291FD7-0D23-4539-A854-C5779A5F5562}" type="pres">
      <dgm:prSet presAssocID="{930F67F3-6BAA-441B-B9CA-87842B19E87D}" presName="vert2" presStyleCnt="0"/>
      <dgm:spPr/>
    </dgm:pt>
    <dgm:pt modelId="{3580C4B4-F306-4987-91D9-6E1054BBA578}" type="pres">
      <dgm:prSet presAssocID="{930F67F3-6BAA-441B-B9CA-87842B19E87D}" presName="thinLine2b" presStyleLbl="callout" presStyleIdx="3" presStyleCnt="5"/>
      <dgm:spPr/>
    </dgm:pt>
    <dgm:pt modelId="{7753E4D1-3D91-49D2-90AB-6FED48EB4B79}" type="pres">
      <dgm:prSet presAssocID="{930F67F3-6BAA-441B-B9CA-87842B19E87D}" presName="vertSpace2b" presStyleCnt="0"/>
      <dgm:spPr/>
    </dgm:pt>
    <dgm:pt modelId="{AD9C748B-03B6-48F0-A391-4AC7D97E2FCB}" type="pres">
      <dgm:prSet presAssocID="{25189C3B-E99C-4B85-9C41-D851651AA94C}" presName="thickLine" presStyleLbl="alignNode1" presStyleIdx="4" presStyleCnt="5"/>
      <dgm:spPr/>
    </dgm:pt>
    <dgm:pt modelId="{18FEA865-B5EC-4371-9595-30CD593DB47E}" type="pres">
      <dgm:prSet presAssocID="{25189C3B-E99C-4B85-9C41-D851651AA94C}" presName="horz1" presStyleCnt="0"/>
      <dgm:spPr/>
    </dgm:pt>
    <dgm:pt modelId="{FAF8D9E1-E452-41A7-9E45-9422BD6A68FB}" type="pres">
      <dgm:prSet presAssocID="{25189C3B-E99C-4B85-9C41-D851651AA94C}" presName="tx1" presStyleLbl="revTx" presStyleIdx="8" presStyleCnt="10"/>
      <dgm:spPr/>
      <dgm:t>
        <a:bodyPr/>
        <a:lstStyle/>
        <a:p>
          <a:endParaRPr lang="en-US"/>
        </a:p>
      </dgm:t>
    </dgm:pt>
    <dgm:pt modelId="{2353B6EA-3E9E-4C60-B1D4-022CF4EAEB99}" type="pres">
      <dgm:prSet presAssocID="{25189C3B-E99C-4B85-9C41-D851651AA94C}" presName="vert1" presStyleCnt="0"/>
      <dgm:spPr/>
    </dgm:pt>
    <dgm:pt modelId="{DBAAC261-3216-499D-B30E-A1A9D0FB3D0F}" type="pres">
      <dgm:prSet presAssocID="{1C342780-0B09-4395-8F1C-5763F638022B}" presName="vertSpace2a" presStyleCnt="0"/>
      <dgm:spPr/>
    </dgm:pt>
    <dgm:pt modelId="{2B0B335D-E63B-4CFF-A1ED-CBE560505D79}" type="pres">
      <dgm:prSet presAssocID="{1C342780-0B09-4395-8F1C-5763F638022B}" presName="horz2" presStyleCnt="0"/>
      <dgm:spPr/>
    </dgm:pt>
    <dgm:pt modelId="{5C0FFFCD-272B-4410-8DE8-9696651D65EB}" type="pres">
      <dgm:prSet presAssocID="{1C342780-0B09-4395-8F1C-5763F638022B}" presName="horzSpace2" presStyleCnt="0"/>
      <dgm:spPr/>
    </dgm:pt>
    <dgm:pt modelId="{B9835699-B177-4CF3-BD67-5D018F662FB4}" type="pres">
      <dgm:prSet presAssocID="{1C342780-0B09-4395-8F1C-5763F638022B}" presName="tx2" presStyleLbl="revTx" presStyleIdx="9" presStyleCnt="10"/>
      <dgm:spPr/>
      <dgm:t>
        <a:bodyPr/>
        <a:lstStyle/>
        <a:p>
          <a:endParaRPr lang="en-US"/>
        </a:p>
      </dgm:t>
    </dgm:pt>
    <dgm:pt modelId="{8878B856-924A-4A47-B523-E7642C253AA2}" type="pres">
      <dgm:prSet presAssocID="{1C342780-0B09-4395-8F1C-5763F638022B}" presName="vert2" presStyleCnt="0"/>
      <dgm:spPr/>
    </dgm:pt>
    <dgm:pt modelId="{137DAD20-0BDC-4B36-BF9B-0D4599EF6EBE}" type="pres">
      <dgm:prSet presAssocID="{1C342780-0B09-4395-8F1C-5763F638022B}" presName="thinLine2b" presStyleLbl="callout" presStyleIdx="4" presStyleCnt="5"/>
      <dgm:spPr/>
    </dgm:pt>
    <dgm:pt modelId="{B669BCC5-D10D-4557-946A-15815145B208}" type="pres">
      <dgm:prSet presAssocID="{1C342780-0B09-4395-8F1C-5763F638022B}" presName="vertSpace2b" presStyleCnt="0"/>
      <dgm:spPr/>
    </dgm:pt>
  </dgm:ptLst>
  <dgm:cxnLst>
    <dgm:cxn modelId="{939496C3-F87A-4F38-8B78-9F0CD842A1CF}" srcId="{59485831-4AC4-440F-99E8-134EB2DE1670}" destId="{25189C3B-E99C-4B85-9C41-D851651AA94C}" srcOrd="4" destOrd="0" parTransId="{37A3807F-C3EC-4E70-BF55-7D9EAABAEF9C}" sibTransId="{D222EFFD-DBF2-4596-A8B7-5B9886292DD8}"/>
    <dgm:cxn modelId="{ADEC6395-2C84-4E63-918B-A1FF7AD8C30C}" srcId="{25189C3B-E99C-4B85-9C41-D851651AA94C}" destId="{1C342780-0B09-4395-8F1C-5763F638022B}" srcOrd="0" destOrd="0" parTransId="{D12D0009-8E9A-4A41-B7AC-3756B2967C55}" sibTransId="{04DA25ED-B2C6-4770-93B7-FC6EB6D6286A}"/>
    <dgm:cxn modelId="{A50B9BDC-0BDC-4024-8721-A20B6CEBE6D9}" type="presOf" srcId="{0236ED16-EC26-4DB5-8428-9B26A45C348A}" destId="{4041D013-AA7A-42F0-BF18-B90EE7AADCD2}" srcOrd="0" destOrd="0" presId="urn:microsoft.com/office/officeart/2008/layout/LinedList"/>
    <dgm:cxn modelId="{B38E5A7F-1A6C-4F63-A72C-4864FEE9D593}" type="presOf" srcId="{25189C3B-E99C-4B85-9C41-D851651AA94C}" destId="{FAF8D9E1-E452-41A7-9E45-9422BD6A68FB}" srcOrd="0" destOrd="0" presId="urn:microsoft.com/office/officeart/2008/layout/LinedList"/>
    <dgm:cxn modelId="{492A860C-5CDF-471C-B9AA-491403E782C4}" type="presOf" srcId="{09538FD1-3964-4840-8606-6370B434C700}" destId="{0A669BDE-9483-4475-9702-614A7F214D4B}" srcOrd="0" destOrd="0" presId="urn:microsoft.com/office/officeart/2008/layout/LinedList"/>
    <dgm:cxn modelId="{ED73D239-C8A5-4C1E-8C35-E6DAF54F596E}" type="presOf" srcId="{7F32AC74-14BB-410A-B1C6-CEA58B601C36}" destId="{35313DE8-1B4B-4EC7-B91A-BB3D06E1C719}" srcOrd="0" destOrd="0" presId="urn:microsoft.com/office/officeart/2008/layout/LinedList"/>
    <dgm:cxn modelId="{6E99D5E7-958F-4070-B66F-7FCE94ABC2AF}" type="presOf" srcId="{1BB7CDBD-5D81-427A-9770-E4A1455B386E}" destId="{20639191-FE21-453D-904D-BEA9501701FC}" srcOrd="0" destOrd="0" presId="urn:microsoft.com/office/officeart/2008/layout/LinedList"/>
    <dgm:cxn modelId="{FAF77F4B-E90F-4CA6-A4AB-FB9389561114}" srcId="{0236ED16-EC26-4DB5-8428-9B26A45C348A}" destId="{EEF860C6-A579-44BE-870D-1C7918191341}" srcOrd="0" destOrd="0" parTransId="{B82DA082-E114-4BB2-8BE3-EB08780480AA}" sibTransId="{93A08858-1662-4E19-A04D-2CD28112BB30}"/>
    <dgm:cxn modelId="{AD1CC096-CDF3-4D4E-830D-13265D6898CC}" srcId="{7F32AC74-14BB-410A-B1C6-CEA58B601C36}" destId="{930F67F3-6BAA-441B-B9CA-87842B19E87D}" srcOrd="0" destOrd="0" parTransId="{DC1C5782-AD45-41BA-9A77-23244B9B04C5}" sibTransId="{E90E8384-FF61-490E-AEDB-87CA0A880894}"/>
    <dgm:cxn modelId="{CD66D219-5EA0-4621-A265-1AD86108BB7B}" type="presOf" srcId="{B52611CF-55A3-4FD0-94FD-A799362A72FD}" destId="{EE64160D-58A4-4352-B65E-A6ECD905CE97}" srcOrd="0" destOrd="0" presId="urn:microsoft.com/office/officeart/2008/layout/LinedList"/>
    <dgm:cxn modelId="{1419022A-3846-43CA-ADC0-8D40F6675005}" srcId="{59485831-4AC4-440F-99E8-134EB2DE1670}" destId="{0236ED16-EC26-4DB5-8428-9B26A45C348A}" srcOrd="2" destOrd="0" parTransId="{0E227AD9-6CC9-439C-8E9F-1006B7194FD0}" sibTransId="{D0FDB31E-B5BA-48F1-859C-350F919670F5}"/>
    <dgm:cxn modelId="{918DEAA7-860F-4174-8FCA-E7D6848B2350}" type="presOf" srcId="{EEF860C6-A579-44BE-870D-1C7918191341}" destId="{EB68917B-D6C8-4FA8-99B7-6389F51560EE}" srcOrd="0" destOrd="0" presId="urn:microsoft.com/office/officeart/2008/layout/LinedList"/>
    <dgm:cxn modelId="{8126ED77-2D31-4042-B9EC-82C95A7B944F}" srcId="{1BB7CDBD-5D81-427A-9770-E4A1455B386E}" destId="{B52611CF-55A3-4FD0-94FD-A799362A72FD}" srcOrd="0" destOrd="0" parTransId="{F6913B8B-3406-4422-924F-E04D44BA0B19}" sibTransId="{963CE138-D06C-41F8-92B4-AB3C33C2F5C3}"/>
    <dgm:cxn modelId="{2C5D5215-4D59-4649-8FA4-BE90C21E114E}" srcId="{59485831-4AC4-440F-99E8-134EB2DE1670}" destId="{7F32AC74-14BB-410A-B1C6-CEA58B601C36}" srcOrd="3" destOrd="0" parTransId="{0AC22A56-4858-44E2-8D4D-D7A247630517}" sibTransId="{C705CCE7-437D-464E-B6E9-94E6400CAF1B}"/>
    <dgm:cxn modelId="{DA614EF7-A386-4626-9B66-68F3AC598E75}" srcId="{59485831-4AC4-440F-99E8-134EB2DE1670}" destId="{F1CA3022-7912-4517-BB6B-F51A10294639}" srcOrd="0" destOrd="0" parTransId="{8BC3D26B-01B6-4991-8B25-ECB6D7213C1A}" sibTransId="{288C1769-4472-4CE9-8D2C-7072A8EF0778}"/>
    <dgm:cxn modelId="{E30E7EED-D53E-4F4A-B18E-EF2912E1E252}" type="presOf" srcId="{59485831-4AC4-440F-99E8-134EB2DE1670}" destId="{04BFF375-B000-4E23-B98A-586E3C5BFE46}" srcOrd="0" destOrd="0" presId="urn:microsoft.com/office/officeart/2008/layout/LinedList"/>
    <dgm:cxn modelId="{5F330BB1-BB28-457E-8A96-72C273AFE9A0}" srcId="{F1CA3022-7912-4517-BB6B-F51A10294639}" destId="{09538FD1-3964-4840-8606-6370B434C700}" srcOrd="0" destOrd="0" parTransId="{3B4C8409-9584-4471-BCF3-ECEBDF05EAA4}" sibTransId="{BFEE2742-F82B-4168-94DD-40B4C45A8052}"/>
    <dgm:cxn modelId="{F480BE4E-CC8C-4883-B008-9834F86EDA07}" type="presOf" srcId="{1C342780-0B09-4395-8F1C-5763F638022B}" destId="{B9835699-B177-4CF3-BD67-5D018F662FB4}" srcOrd="0" destOrd="0" presId="urn:microsoft.com/office/officeart/2008/layout/LinedList"/>
    <dgm:cxn modelId="{8E17E316-AA82-4B08-89F5-E9D5CB5C5EAF}" srcId="{59485831-4AC4-440F-99E8-134EB2DE1670}" destId="{1BB7CDBD-5D81-427A-9770-E4A1455B386E}" srcOrd="1" destOrd="0" parTransId="{E63003A5-78E5-41E2-80C5-B3A458FEE887}" sibTransId="{9F2DCCFA-CA36-46CA-81D6-FB0CCC09337D}"/>
    <dgm:cxn modelId="{AED0B0E8-4224-433B-8002-1717134FC106}" type="presOf" srcId="{930F67F3-6BAA-441B-B9CA-87842B19E87D}" destId="{B833DEBD-D275-4986-B0E6-CB4603ECE84A}" srcOrd="0" destOrd="0" presId="urn:microsoft.com/office/officeart/2008/layout/LinedList"/>
    <dgm:cxn modelId="{8EE0E344-C435-4AD5-A561-F2702BF72B5E}" type="presOf" srcId="{F1CA3022-7912-4517-BB6B-F51A10294639}" destId="{A1B41E86-2FA5-4C02-BE8E-D5B857A991C2}" srcOrd="0" destOrd="0" presId="urn:microsoft.com/office/officeart/2008/layout/LinedList"/>
    <dgm:cxn modelId="{218A2F02-2BF3-4188-BF76-5928E58A644B}" type="presParOf" srcId="{04BFF375-B000-4E23-B98A-586E3C5BFE46}" destId="{C63E538E-0331-4076-8A47-6C23968752C7}" srcOrd="0" destOrd="0" presId="urn:microsoft.com/office/officeart/2008/layout/LinedList"/>
    <dgm:cxn modelId="{2B337087-7E9B-4D2A-BD32-AB30386A48F0}" type="presParOf" srcId="{04BFF375-B000-4E23-B98A-586E3C5BFE46}" destId="{2BC27F11-BAFF-42F4-8B30-ECDDD9029DA3}" srcOrd="1" destOrd="0" presId="urn:microsoft.com/office/officeart/2008/layout/LinedList"/>
    <dgm:cxn modelId="{73AFFFE5-2416-4A64-854A-C26ECB476C7A}" type="presParOf" srcId="{2BC27F11-BAFF-42F4-8B30-ECDDD9029DA3}" destId="{A1B41E86-2FA5-4C02-BE8E-D5B857A991C2}" srcOrd="0" destOrd="0" presId="urn:microsoft.com/office/officeart/2008/layout/LinedList"/>
    <dgm:cxn modelId="{0C97C761-F786-4A02-88E6-9C43D84115B0}" type="presParOf" srcId="{2BC27F11-BAFF-42F4-8B30-ECDDD9029DA3}" destId="{AAF4E011-ED88-429F-985A-28B6F332D1D7}" srcOrd="1" destOrd="0" presId="urn:microsoft.com/office/officeart/2008/layout/LinedList"/>
    <dgm:cxn modelId="{11578DFB-7CC0-470A-A39E-27C2BD31E7F6}" type="presParOf" srcId="{AAF4E011-ED88-429F-985A-28B6F332D1D7}" destId="{6C9352CC-6A08-4A50-9045-86C041214554}" srcOrd="0" destOrd="0" presId="urn:microsoft.com/office/officeart/2008/layout/LinedList"/>
    <dgm:cxn modelId="{B53A6585-B786-47EE-BA2F-6489CDC51FF4}" type="presParOf" srcId="{AAF4E011-ED88-429F-985A-28B6F332D1D7}" destId="{8E466FCF-DDB4-454A-AE71-0B402755415A}" srcOrd="1" destOrd="0" presId="urn:microsoft.com/office/officeart/2008/layout/LinedList"/>
    <dgm:cxn modelId="{42EC97CC-39F6-4D18-BBFD-845753C2069E}" type="presParOf" srcId="{8E466FCF-DDB4-454A-AE71-0B402755415A}" destId="{48C53FFA-A729-4B33-A35F-5877810E156D}" srcOrd="0" destOrd="0" presId="urn:microsoft.com/office/officeart/2008/layout/LinedList"/>
    <dgm:cxn modelId="{C0535F13-32AC-497F-9DE5-BF717F5535B0}" type="presParOf" srcId="{8E466FCF-DDB4-454A-AE71-0B402755415A}" destId="{0A669BDE-9483-4475-9702-614A7F214D4B}" srcOrd="1" destOrd="0" presId="urn:microsoft.com/office/officeart/2008/layout/LinedList"/>
    <dgm:cxn modelId="{6799B588-747F-47EE-9248-30C598D8DF5C}" type="presParOf" srcId="{8E466FCF-DDB4-454A-AE71-0B402755415A}" destId="{C5DE6814-6720-466A-9BEB-B052142C3B0D}" srcOrd="2" destOrd="0" presId="urn:microsoft.com/office/officeart/2008/layout/LinedList"/>
    <dgm:cxn modelId="{FE4A6E14-7E50-4FA8-B9A0-C715F8959F56}" type="presParOf" srcId="{AAF4E011-ED88-429F-985A-28B6F332D1D7}" destId="{CD34A74F-637B-4EED-AD9F-DFA32A7406DC}" srcOrd="2" destOrd="0" presId="urn:microsoft.com/office/officeart/2008/layout/LinedList"/>
    <dgm:cxn modelId="{383AF132-F794-434C-ABDE-085EBA3A2F13}" type="presParOf" srcId="{AAF4E011-ED88-429F-985A-28B6F332D1D7}" destId="{8509DDC5-F139-40F0-8A1A-3469FEFFC6A0}" srcOrd="3" destOrd="0" presId="urn:microsoft.com/office/officeart/2008/layout/LinedList"/>
    <dgm:cxn modelId="{B9FC4627-C974-43D9-AC4B-0D8E087AB7F4}" type="presParOf" srcId="{04BFF375-B000-4E23-B98A-586E3C5BFE46}" destId="{D5B72154-936B-46AF-B427-BFDF7CD9C0AA}" srcOrd="2" destOrd="0" presId="urn:microsoft.com/office/officeart/2008/layout/LinedList"/>
    <dgm:cxn modelId="{FD08D140-FB36-44EE-9C18-61AAF7E1EECF}" type="presParOf" srcId="{04BFF375-B000-4E23-B98A-586E3C5BFE46}" destId="{C8BD81EA-DF2F-42CB-AB10-1C67CD9A3019}" srcOrd="3" destOrd="0" presId="urn:microsoft.com/office/officeart/2008/layout/LinedList"/>
    <dgm:cxn modelId="{290D0A85-C23D-4319-B75E-0065468D0617}" type="presParOf" srcId="{C8BD81EA-DF2F-42CB-AB10-1C67CD9A3019}" destId="{20639191-FE21-453D-904D-BEA9501701FC}" srcOrd="0" destOrd="0" presId="urn:microsoft.com/office/officeart/2008/layout/LinedList"/>
    <dgm:cxn modelId="{6F21BE11-93C6-406E-9761-19B4D72281A3}" type="presParOf" srcId="{C8BD81EA-DF2F-42CB-AB10-1C67CD9A3019}" destId="{760CA4BB-DABA-487A-AF96-4070838BB933}" srcOrd="1" destOrd="0" presId="urn:microsoft.com/office/officeart/2008/layout/LinedList"/>
    <dgm:cxn modelId="{C76AE3AC-3825-461B-BABA-F6C2A5265E35}" type="presParOf" srcId="{760CA4BB-DABA-487A-AF96-4070838BB933}" destId="{73815111-A82B-4B16-BD24-5F54DFCFC54A}" srcOrd="0" destOrd="0" presId="urn:microsoft.com/office/officeart/2008/layout/LinedList"/>
    <dgm:cxn modelId="{A35AC35E-5DF7-4A4B-B984-9563BF5B25AA}" type="presParOf" srcId="{760CA4BB-DABA-487A-AF96-4070838BB933}" destId="{024A6BF5-1BBC-42D3-83BD-5A50D2F0158A}" srcOrd="1" destOrd="0" presId="urn:microsoft.com/office/officeart/2008/layout/LinedList"/>
    <dgm:cxn modelId="{20B9F5B2-B628-42FE-B03F-58DF1831E502}" type="presParOf" srcId="{024A6BF5-1BBC-42D3-83BD-5A50D2F0158A}" destId="{C1B4B96C-326A-4D7E-A884-EFC840AD0C1E}" srcOrd="0" destOrd="0" presId="urn:microsoft.com/office/officeart/2008/layout/LinedList"/>
    <dgm:cxn modelId="{70DC7B30-19E9-4C7B-9C8C-D9042FA6FF3C}" type="presParOf" srcId="{024A6BF5-1BBC-42D3-83BD-5A50D2F0158A}" destId="{EE64160D-58A4-4352-B65E-A6ECD905CE97}" srcOrd="1" destOrd="0" presId="urn:microsoft.com/office/officeart/2008/layout/LinedList"/>
    <dgm:cxn modelId="{FEEE00FB-B8AF-42FE-BBA0-A5C8623E6438}" type="presParOf" srcId="{024A6BF5-1BBC-42D3-83BD-5A50D2F0158A}" destId="{921AC872-74CB-4444-AA3B-D88F4A10CEBC}" srcOrd="2" destOrd="0" presId="urn:microsoft.com/office/officeart/2008/layout/LinedList"/>
    <dgm:cxn modelId="{2AE47539-D769-4C90-A51A-A61624677D58}" type="presParOf" srcId="{760CA4BB-DABA-487A-AF96-4070838BB933}" destId="{3B586729-90AD-40CD-AA60-4F65CD9B38F5}" srcOrd="2" destOrd="0" presId="urn:microsoft.com/office/officeart/2008/layout/LinedList"/>
    <dgm:cxn modelId="{3A327AAA-50F4-4A2A-8114-4C6D04A33D2C}" type="presParOf" srcId="{760CA4BB-DABA-487A-AF96-4070838BB933}" destId="{081231BB-79A1-4C4E-B2BB-3B7FF9FD3772}" srcOrd="3" destOrd="0" presId="urn:microsoft.com/office/officeart/2008/layout/LinedList"/>
    <dgm:cxn modelId="{66DC0099-AEF2-4E2D-84C2-4BB1A5656E08}" type="presParOf" srcId="{04BFF375-B000-4E23-B98A-586E3C5BFE46}" destId="{A6FD7C34-CE99-43F6-BF7A-25A00497A58D}" srcOrd="4" destOrd="0" presId="urn:microsoft.com/office/officeart/2008/layout/LinedList"/>
    <dgm:cxn modelId="{4CF3E3C5-2157-403B-A90D-25BE29AFEE78}" type="presParOf" srcId="{04BFF375-B000-4E23-B98A-586E3C5BFE46}" destId="{0318B688-C5D6-4AF1-BF6F-FAF97790708E}" srcOrd="5" destOrd="0" presId="urn:microsoft.com/office/officeart/2008/layout/LinedList"/>
    <dgm:cxn modelId="{F154EF3A-7BB5-4F17-9B4E-F9E8BFCD7433}" type="presParOf" srcId="{0318B688-C5D6-4AF1-BF6F-FAF97790708E}" destId="{4041D013-AA7A-42F0-BF18-B90EE7AADCD2}" srcOrd="0" destOrd="0" presId="urn:microsoft.com/office/officeart/2008/layout/LinedList"/>
    <dgm:cxn modelId="{1B5A5723-D602-4A7A-AE46-1E842F2B3D2D}" type="presParOf" srcId="{0318B688-C5D6-4AF1-BF6F-FAF97790708E}" destId="{5F6979F6-27BB-4964-9E07-44CDFFDA80D7}" srcOrd="1" destOrd="0" presId="urn:microsoft.com/office/officeart/2008/layout/LinedList"/>
    <dgm:cxn modelId="{AE049258-8340-4495-B6EF-D8C23C22912B}" type="presParOf" srcId="{5F6979F6-27BB-4964-9E07-44CDFFDA80D7}" destId="{85C5EEEC-611A-46D9-84F8-887A64C6F868}" srcOrd="0" destOrd="0" presId="urn:microsoft.com/office/officeart/2008/layout/LinedList"/>
    <dgm:cxn modelId="{363C468A-77A4-41B3-99D9-7CC53430B139}" type="presParOf" srcId="{5F6979F6-27BB-4964-9E07-44CDFFDA80D7}" destId="{7EA7CD54-CB2A-4AB1-AF4E-AA0DC320AA9C}" srcOrd="1" destOrd="0" presId="urn:microsoft.com/office/officeart/2008/layout/LinedList"/>
    <dgm:cxn modelId="{B93A5870-8E8F-402A-A1F2-172668BDA996}" type="presParOf" srcId="{7EA7CD54-CB2A-4AB1-AF4E-AA0DC320AA9C}" destId="{09CE5883-02C6-4F38-9CAB-A54CEA43528E}" srcOrd="0" destOrd="0" presId="urn:microsoft.com/office/officeart/2008/layout/LinedList"/>
    <dgm:cxn modelId="{CBE95845-4A15-4F32-A2BD-80CA59D95623}" type="presParOf" srcId="{7EA7CD54-CB2A-4AB1-AF4E-AA0DC320AA9C}" destId="{EB68917B-D6C8-4FA8-99B7-6389F51560EE}" srcOrd="1" destOrd="0" presId="urn:microsoft.com/office/officeart/2008/layout/LinedList"/>
    <dgm:cxn modelId="{BE594BF8-6B1E-4EAF-AE8C-F2F775AE1B7C}" type="presParOf" srcId="{7EA7CD54-CB2A-4AB1-AF4E-AA0DC320AA9C}" destId="{9860D72E-A232-4360-B5FB-52BFDF16A3F0}" srcOrd="2" destOrd="0" presId="urn:microsoft.com/office/officeart/2008/layout/LinedList"/>
    <dgm:cxn modelId="{57F79BA7-1857-43E6-92F1-F23A655D1067}" type="presParOf" srcId="{5F6979F6-27BB-4964-9E07-44CDFFDA80D7}" destId="{D11615CE-8EF4-4B51-A9A1-A9BA44DE9B65}" srcOrd="2" destOrd="0" presId="urn:microsoft.com/office/officeart/2008/layout/LinedList"/>
    <dgm:cxn modelId="{A54E22CC-394A-45D1-9937-12BA3FE3081F}" type="presParOf" srcId="{5F6979F6-27BB-4964-9E07-44CDFFDA80D7}" destId="{85797EA2-4150-4E55-BDFD-5FAF7D031632}" srcOrd="3" destOrd="0" presId="urn:microsoft.com/office/officeart/2008/layout/LinedList"/>
    <dgm:cxn modelId="{887C5E44-1F16-4EFA-8B75-D68236E84FA7}" type="presParOf" srcId="{04BFF375-B000-4E23-B98A-586E3C5BFE46}" destId="{48BE563E-2550-4A47-81E4-787E5FDD2982}" srcOrd="6" destOrd="0" presId="urn:microsoft.com/office/officeart/2008/layout/LinedList"/>
    <dgm:cxn modelId="{29A18D6E-3D95-4E81-AA23-810DA15D4FE8}" type="presParOf" srcId="{04BFF375-B000-4E23-B98A-586E3C5BFE46}" destId="{EECBF111-256D-4F8E-9B1C-FB7B34DD29B2}" srcOrd="7" destOrd="0" presId="urn:microsoft.com/office/officeart/2008/layout/LinedList"/>
    <dgm:cxn modelId="{9BE87339-25E1-4BC8-AA95-CAE2D6344703}" type="presParOf" srcId="{EECBF111-256D-4F8E-9B1C-FB7B34DD29B2}" destId="{35313DE8-1B4B-4EC7-B91A-BB3D06E1C719}" srcOrd="0" destOrd="0" presId="urn:microsoft.com/office/officeart/2008/layout/LinedList"/>
    <dgm:cxn modelId="{41B5FD41-B6F2-4676-8C08-147266FACEA9}" type="presParOf" srcId="{EECBF111-256D-4F8E-9B1C-FB7B34DD29B2}" destId="{3C3B1D9C-7568-4888-8009-1F1707E79C70}" srcOrd="1" destOrd="0" presId="urn:microsoft.com/office/officeart/2008/layout/LinedList"/>
    <dgm:cxn modelId="{2D4F80F1-ACF5-4C81-9CC7-77924CCD87F6}" type="presParOf" srcId="{3C3B1D9C-7568-4888-8009-1F1707E79C70}" destId="{E9754101-64C5-42A5-B76A-40E1AF51558E}" srcOrd="0" destOrd="0" presId="urn:microsoft.com/office/officeart/2008/layout/LinedList"/>
    <dgm:cxn modelId="{94AEC3BD-3C8E-4CB9-BD16-5D3140B59A4E}" type="presParOf" srcId="{3C3B1D9C-7568-4888-8009-1F1707E79C70}" destId="{79A300CA-3316-4C70-8A81-856832E6B65C}" srcOrd="1" destOrd="0" presId="urn:microsoft.com/office/officeart/2008/layout/LinedList"/>
    <dgm:cxn modelId="{EF136668-EADB-4779-9058-FD8A6690033A}" type="presParOf" srcId="{79A300CA-3316-4C70-8A81-856832E6B65C}" destId="{3782369D-B39F-4C89-BAA2-DEFB76B39088}" srcOrd="0" destOrd="0" presId="urn:microsoft.com/office/officeart/2008/layout/LinedList"/>
    <dgm:cxn modelId="{E17C685D-557E-414D-8297-BD91523CA312}" type="presParOf" srcId="{79A300CA-3316-4C70-8A81-856832E6B65C}" destId="{B833DEBD-D275-4986-B0E6-CB4603ECE84A}" srcOrd="1" destOrd="0" presId="urn:microsoft.com/office/officeart/2008/layout/LinedList"/>
    <dgm:cxn modelId="{74864513-9BDC-43F3-B8AF-F96FBA2D9934}" type="presParOf" srcId="{79A300CA-3316-4C70-8A81-856832E6B65C}" destId="{F7291FD7-0D23-4539-A854-C5779A5F5562}" srcOrd="2" destOrd="0" presId="urn:microsoft.com/office/officeart/2008/layout/LinedList"/>
    <dgm:cxn modelId="{3B6DB912-A2E2-4344-892A-A2D0A6BAEACF}" type="presParOf" srcId="{3C3B1D9C-7568-4888-8009-1F1707E79C70}" destId="{3580C4B4-F306-4987-91D9-6E1054BBA578}" srcOrd="2" destOrd="0" presId="urn:microsoft.com/office/officeart/2008/layout/LinedList"/>
    <dgm:cxn modelId="{E1919EC8-AE87-48E3-BBFC-12D0CF28E6D1}" type="presParOf" srcId="{3C3B1D9C-7568-4888-8009-1F1707E79C70}" destId="{7753E4D1-3D91-49D2-90AB-6FED48EB4B79}" srcOrd="3" destOrd="0" presId="urn:microsoft.com/office/officeart/2008/layout/LinedList"/>
    <dgm:cxn modelId="{C74C4240-497E-4E94-A751-921F82A7D75F}" type="presParOf" srcId="{04BFF375-B000-4E23-B98A-586E3C5BFE46}" destId="{AD9C748B-03B6-48F0-A391-4AC7D97E2FCB}" srcOrd="8" destOrd="0" presId="urn:microsoft.com/office/officeart/2008/layout/LinedList"/>
    <dgm:cxn modelId="{839A1F8B-BDCD-4F50-BCDB-9BB2D1C247FA}" type="presParOf" srcId="{04BFF375-B000-4E23-B98A-586E3C5BFE46}" destId="{18FEA865-B5EC-4371-9595-30CD593DB47E}" srcOrd="9" destOrd="0" presId="urn:microsoft.com/office/officeart/2008/layout/LinedList"/>
    <dgm:cxn modelId="{DA1EB77D-4972-4C8A-A75C-6633246647FD}" type="presParOf" srcId="{18FEA865-B5EC-4371-9595-30CD593DB47E}" destId="{FAF8D9E1-E452-41A7-9E45-9422BD6A68FB}" srcOrd="0" destOrd="0" presId="urn:microsoft.com/office/officeart/2008/layout/LinedList"/>
    <dgm:cxn modelId="{A0F25A35-3110-4695-94AA-92C37FD8812B}" type="presParOf" srcId="{18FEA865-B5EC-4371-9595-30CD593DB47E}" destId="{2353B6EA-3E9E-4C60-B1D4-022CF4EAEB99}" srcOrd="1" destOrd="0" presId="urn:microsoft.com/office/officeart/2008/layout/LinedList"/>
    <dgm:cxn modelId="{F6EF20CC-DF71-41A6-9D68-3D177A5FD2BF}" type="presParOf" srcId="{2353B6EA-3E9E-4C60-B1D4-022CF4EAEB99}" destId="{DBAAC261-3216-499D-B30E-A1A9D0FB3D0F}" srcOrd="0" destOrd="0" presId="urn:microsoft.com/office/officeart/2008/layout/LinedList"/>
    <dgm:cxn modelId="{9197CD65-04F7-414B-99C7-72D269EFFADB}" type="presParOf" srcId="{2353B6EA-3E9E-4C60-B1D4-022CF4EAEB99}" destId="{2B0B335D-E63B-4CFF-A1ED-CBE560505D79}" srcOrd="1" destOrd="0" presId="urn:microsoft.com/office/officeart/2008/layout/LinedList"/>
    <dgm:cxn modelId="{F3E0B4CF-B2F4-4FAF-9426-A12F2797D7DC}" type="presParOf" srcId="{2B0B335D-E63B-4CFF-A1ED-CBE560505D79}" destId="{5C0FFFCD-272B-4410-8DE8-9696651D65EB}" srcOrd="0" destOrd="0" presId="urn:microsoft.com/office/officeart/2008/layout/LinedList"/>
    <dgm:cxn modelId="{531F0118-8740-4101-92C4-D79D691D8B81}" type="presParOf" srcId="{2B0B335D-E63B-4CFF-A1ED-CBE560505D79}" destId="{B9835699-B177-4CF3-BD67-5D018F662FB4}" srcOrd="1" destOrd="0" presId="urn:microsoft.com/office/officeart/2008/layout/LinedList"/>
    <dgm:cxn modelId="{5CB2B30C-9D86-4F23-BD7E-3D23BC5C8720}" type="presParOf" srcId="{2B0B335D-E63B-4CFF-A1ED-CBE560505D79}" destId="{8878B856-924A-4A47-B523-E7642C253AA2}" srcOrd="2" destOrd="0" presId="urn:microsoft.com/office/officeart/2008/layout/LinedList"/>
    <dgm:cxn modelId="{249BF06D-AE01-42E2-B30B-EDFC3DEE1CD5}" type="presParOf" srcId="{2353B6EA-3E9E-4C60-B1D4-022CF4EAEB99}" destId="{137DAD20-0BDC-4B36-BF9B-0D4599EF6EBE}" srcOrd="2" destOrd="0" presId="urn:microsoft.com/office/officeart/2008/layout/LinedList"/>
    <dgm:cxn modelId="{A18A250E-08BD-4D4C-B766-0EEB9590FD2C}" type="presParOf" srcId="{2353B6EA-3E9E-4C60-B1D4-022CF4EAEB99}" destId="{B669BCC5-D10D-4557-946A-15815145B208}"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EE3A1B4-1B56-4729-AB5D-2374A46159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 xmlns:a16="http://schemas.microsoft.com/office/drawing/2014/main" id="{92418A8C-36E6-4AF9-98A2-0ECA3522D9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 xmlns:a16="http://schemas.microsoft.com/office/drawing/2014/main" id="{6CAFDAF8-303C-49B3-B684-BF5017BD972E}"/>
              </a:ext>
            </a:extLst>
          </p:cNvPr>
          <p:cNvSpPr>
            <a:spLocks noGrp="1"/>
          </p:cNvSpPr>
          <p:nvPr>
            <p:ph type="dt" sz="half" idx="10"/>
          </p:nvPr>
        </p:nvSpPr>
        <p:spPr/>
        <p:txBody>
          <a:bodyPr/>
          <a:lstStyle/>
          <a:p>
            <a:fld id="{EE7DF5C2-DE5F-459B-82AF-C1F879E68ADA}" type="datetimeFigureOut">
              <a:rPr lang="vi-VN" smtClean="0"/>
              <a:pPr/>
              <a:t>11/02/2020</a:t>
            </a:fld>
            <a:endParaRPr lang="vi-VN"/>
          </a:p>
        </p:txBody>
      </p:sp>
      <p:sp>
        <p:nvSpPr>
          <p:cNvPr id="5" name="Footer Placeholder 4">
            <a:extLst>
              <a:ext uri="{FF2B5EF4-FFF2-40B4-BE49-F238E27FC236}">
                <a16:creationId xmlns="" xmlns:a16="http://schemas.microsoft.com/office/drawing/2014/main" id="{55A9838C-8529-4F62-B669-86DC45586231}"/>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 xmlns:a16="http://schemas.microsoft.com/office/drawing/2014/main" id="{D694D2E2-2019-4834-8B27-0C451D73C7BE}"/>
              </a:ext>
            </a:extLst>
          </p:cNvPr>
          <p:cNvSpPr>
            <a:spLocks noGrp="1"/>
          </p:cNvSpPr>
          <p:nvPr>
            <p:ph type="sldNum" sz="quarter" idx="12"/>
          </p:nvPr>
        </p:nvSpPr>
        <p:spPr/>
        <p:txBody>
          <a:bodyPr/>
          <a:lstStyle/>
          <a:p>
            <a:fld id="{833CFBD4-CC0C-4BD2-862E-A2489927E0E4}" type="slidenum">
              <a:rPr lang="vi-VN" smtClean="0"/>
              <a:pPr/>
              <a:t>‹#›</a:t>
            </a:fld>
            <a:endParaRPr lang="vi-VN"/>
          </a:p>
        </p:txBody>
      </p:sp>
      <p:grpSp>
        <p:nvGrpSpPr>
          <p:cNvPr id="7" name="Group 6">
            <a:extLst>
              <a:ext uri="{FF2B5EF4-FFF2-40B4-BE49-F238E27FC236}">
                <a16:creationId xmlns="" xmlns:a16="http://schemas.microsoft.com/office/drawing/2014/main" id="{B58DEAB5-5BAD-47E4-8B41-FF6512120A63}"/>
              </a:ext>
            </a:extLst>
          </p:cNvPr>
          <p:cNvGrpSpPr/>
          <p:nvPr userDrawn="1"/>
        </p:nvGrpSpPr>
        <p:grpSpPr>
          <a:xfrm>
            <a:off x="0" y="-1"/>
            <a:ext cx="12192000" cy="286248"/>
            <a:chOff x="0" y="0"/>
            <a:chExt cx="9144000" cy="228600"/>
          </a:xfrm>
        </p:grpSpPr>
        <p:sp>
          <p:nvSpPr>
            <p:cNvPr id="8" name="Rectangle 7">
              <a:extLst>
                <a:ext uri="{FF2B5EF4-FFF2-40B4-BE49-F238E27FC236}">
                  <a16:creationId xmlns="" xmlns:a16="http://schemas.microsoft.com/office/drawing/2014/main" id="{66240071-AA2A-4DD0-A456-7321A8D20BAF}"/>
                </a:ext>
              </a:extLst>
            </p:cNvPr>
            <p:cNvSpPr/>
            <p:nvPr userDrawn="1"/>
          </p:nvSpPr>
          <p:spPr>
            <a:xfrm>
              <a:off x="0" y="0"/>
              <a:ext cx="1828800" cy="228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sp>
          <p:nvSpPr>
            <p:cNvPr id="9" name="Rectangle 8">
              <a:extLst>
                <a:ext uri="{FF2B5EF4-FFF2-40B4-BE49-F238E27FC236}">
                  <a16:creationId xmlns="" xmlns:a16="http://schemas.microsoft.com/office/drawing/2014/main" id="{C769B1A5-8FFF-4D40-81BA-9E72D83A78A7}"/>
                </a:ext>
              </a:extLst>
            </p:cNvPr>
            <p:cNvSpPr/>
            <p:nvPr userDrawn="1"/>
          </p:nvSpPr>
          <p:spPr>
            <a:xfrm>
              <a:off x="1828800" y="0"/>
              <a:ext cx="1828800" cy="2286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sp>
          <p:nvSpPr>
            <p:cNvPr id="10" name="Rectangle 9">
              <a:extLst>
                <a:ext uri="{FF2B5EF4-FFF2-40B4-BE49-F238E27FC236}">
                  <a16:creationId xmlns="" xmlns:a16="http://schemas.microsoft.com/office/drawing/2014/main" id="{E2B764B0-DD19-440A-8915-FE408B4754E8}"/>
                </a:ext>
              </a:extLst>
            </p:cNvPr>
            <p:cNvSpPr/>
            <p:nvPr userDrawn="1"/>
          </p:nvSpPr>
          <p:spPr>
            <a:xfrm>
              <a:off x="3657600" y="0"/>
              <a:ext cx="18288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sp>
          <p:nvSpPr>
            <p:cNvPr id="11" name="Rectangle 10">
              <a:extLst>
                <a:ext uri="{FF2B5EF4-FFF2-40B4-BE49-F238E27FC236}">
                  <a16:creationId xmlns="" xmlns:a16="http://schemas.microsoft.com/office/drawing/2014/main" id="{DE7D0409-C501-408E-A6A6-381D98948274}"/>
                </a:ext>
              </a:extLst>
            </p:cNvPr>
            <p:cNvSpPr/>
            <p:nvPr userDrawn="1"/>
          </p:nvSpPr>
          <p:spPr>
            <a:xfrm>
              <a:off x="5486400" y="0"/>
              <a:ext cx="1828800" cy="2286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sp>
          <p:nvSpPr>
            <p:cNvPr id="12" name="Rectangle 11">
              <a:extLst>
                <a:ext uri="{FF2B5EF4-FFF2-40B4-BE49-F238E27FC236}">
                  <a16:creationId xmlns="" xmlns:a16="http://schemas.microsoft.com/office/drawing/2014/main" id="{1FA457C2-A395-4768-8CE6-482FB9CCA3A4}"/>
                </a:ext>
              </a:extLst>
            </p:cNvPr>
            <p:cNvSpPr/>
            <p:nvPr userDrawn="1"/>
          </p:nvSpPr>
          <p:spPr>
            <a:xfrm>
              <a:off x="7315200" y="0"/>
              <a:ext cx="1828800" cy="2286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sp>
          <p:nvSpPr>
            <p:cNvPr id="13" name="5-Point Star 11">
              <a:extLst>
                <a:ext uri="{FF2B5EF4-FFF2-40B4-BE49-F238E27FC236}">
                  <a16:creationId xmlns="" xmlns:a16="http://schemas.microsoft.com/office/drawing/2014/main" id="{24A44823-BE2C-4FDE-B87C-1D8C8F3DECEE}"/>
                </a:ext>
              </a:extLst>
            </p:cNvPr>
            <p:cNvSpPr/>
            <p:nvPr userDrawn="1"/>
          </p:nvSpPr>
          <p:spPr>
            <a:xfrm>
              <a:off x="8153400" y="0"/>
              <a:ext cx="228600" cy="228600"/>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grpSp>
    </p:spTree>
    <p:extLst>
      <p:ext uri="{BB962C8B-B14F-4D97-AF65-F5344CB8AC3E}">
        <p14:creationId xmlns:p14="http://schemas.microsoft.com/office/powerpoint/2010/main" val="197410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183DFD-D496-486E-9F0D-77E93289099E}"/>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 xmlns:a16="http://schemas.microsoft.com/office/drawing/2014/main" id="{8D0D26E3-DBC9-4AD4-8CCE-CA47B2ABDA9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 xmlns:a16="http://schemas.microsoft.com/office/drawing/2014/main" id="{9D668140-1C75-4C62-A4DA-FDB070558A65}"/>
              </a:ext>
            </a:extLst>
          </p:cNvPr>
          <p:cNvSpPr>
            <a:spLocks noGrp="1"/>
          </p:cNvSpPr>
          <p:nvPr>
            <p:ph type="dt" sz="half" idx="10"/>
          </p:nvPr>
        </p:nvSpPr>
        <p:spPr/>
        <p:txBody>
          <a:bodyPr/>
          <a:lstStyle/>
          <a:p>
            <a:fld id="{EE7DF5C2-DE5F-459B-82AF-C1F879E68ADA}" type="datetimeFigureOut">
              <a:rPr lang="vi-VN" smtClean="0"/>
              <a:pPr/>
              <a:t>11/02/2020</a:t>
            </a:fld>
            <a:endParaRPr lang="vi-VN"/>
          </a:p>
        </p:txBody>
      </p:sp>
      <p:sp>
        <p:nvSpPr>
          <p:cNvPr id="5" name="Footer Placeholder 4">
            <a:extLst>
              <a:ext uri="{FF2B5EF4-FFF2-40B4-BE49-F238E27FC236}">
                <a16:creationId xmlns="" xmlns:a16="http://schemas.microsoft.com/office/drawing/2014/main" id="{21CEE4FA-E42D-4C3E-84A0-CB2AE990E333}"/>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 xmlns:a16="http://schemas.microsoft.com/office/drawing/2014/main" id="{2515EAFA-28C5-44A1-AC15-ED96EEA277B3}"/>
              </a:ext>
            </a:extLst>
          </p:cNvPr>
          <p:cNvSpPr>
            <a:spLocks noGrp="1"/>
          </p:cNvSpPr>
          <p:nvPr>
            <p:ph type="sldNum" sz="quarter" idx="12"/>
          </p:nvPr>
        </p:nvSpPr>
        <p:spPr/>
        <p:txBody>
          <a:bodyPr/>
          <a:lstStyle/>
          <a:p>
            <a:fld id="{833CFBD4-CC0C-4BD2-862E-A2489927E0E4}" type="slidenum">
              <a:rPr lang="vi-VN" smtClean="0"/>
              <a:pPr/>
              <a:t>‹#›</a:t>
            </a:fld>
            <a:endParaRPr lang="vi-VN"/>
          </a:p>
        </p:txBody>
      </p:sp>
    </p:spTree>
    <p:extLst>
      <p:ext uri="{BB962C8B-B14F-4D97-AF65-F5344CB8AC3E}">
        <p14:creationId xmlns:p14="http://schemas.microsoft.com/office/powerpoint/2010/main" val="4205924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380E011E-7E0B-4F95-B009-7ED19B60F8B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 xmlns:a16="http://schemas.microsoft.com/office/drawing/2014/main" id="{C9E45B13-D38D-4F2F-A499-7955DD2F1B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 xmlns:a16="http://schemas.microsoft.com/office/drawing/2014/main" id="{D7A67329-11F3-4E59-AFB7-ED432A22B33E}"/>
              </a:ext>
            </a:extLst>
          </p:cNvPr>
          <p:cNvSpPr>
            <a:spLocks noGrp="1"/>
          </p:cNvSpPr>
          <p:nvPr>
            <p:ph type="dt" sz="half" idx="10"/>
          </p:nvPr>
        </p:nvSpPr>
        <p:spPr/>
        <p:txBody>
          <a:bodyPr/>
          <a:lstStyle/>
          <a:p>
            <a:fld id="{EE7DF5C2-DE5F-459B-82AF-C1F879E68ADA}" type="datetimeFigureOut">
              <a:rPr lang="vi-VN" smtClean="0"/>
              <a:pPr/>
              <a:t>11/02/2020</a:t>
            </a:fld>
            <a:endParaRPr lang="vi-VN"/>
          </a:p>
        </p:txBody>
      </p:sp>
      <p:sp>
        <p:nvSpPr>
          <p:cNvPr id="5" name="Footer Placeholder 4">
            <a:extLst>
              <a:ext uri="{FF2B5EF4-FFF2-40B4-BE49-F238E27FC236}">
                <a16:creationId xmlns="" xmlns:a16="http://schemas.microsoft.com/office/drawing/2014/main" id="{2B68931C-A669-474D-A314-59AA740161B1}"/>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 xmlns:a16="http://schemas.microsoft.com/office/drawing/2014/main" id="{674C3387-D811-440A-8248-377C5ACC3459}"/>
              </a:ext>
            </a:extLst>
          </p:cNvPr>
          <p:cNvSpPr>
            <a:spLocks noGrp="1"/>
          </p:cNvSpPr>
          <p:nvPr>
            <p:ph type="sldNum" sz="quarter" idx="12"/>
          </p:nvPr>
        </p:nvSpPr>
        <p:spPr/>
        <p:txBody>
          <a:bodyPr/>
          <a:lstStyle/>
          <a:p>
            <a:fld id="{833CFBD4-CC0C-4BD2-862E-A2489927E0E4}" type="slidenum">
              <a:rPr lang="vi-VN" smtClean="0"/>
              <a:pPr/>
              <a:t>‹#›</a:t>
            </a:fld>
            <a:endParaRPr lang="vi-VN"/>
          </a:p>
        </p:txBody>
      </p:sp>
    </p:spTree>
    <p:extLst>
      <p:ext uri="{BB962C8B-B14F-4D97-AF65-F5344CB8AC3E}">
        <p14:creationId xmlns:p14="http://schemas.microsoft.com/office/powerpoint/2010/main" val="4089659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F8E87CD-AF2E-490F-8EAC-3C5EFEDE92BC}"/>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 xmlns:a16="http://schemas.microsoft.com/office/drawing/2014/main" id="{B54B4D7E-160E-42F8-9DDA-A5B5C704B9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 xmlns:a16="http://schemas.microsoft.com/office/drawing/2014/main" id="{4E2FCAF2-09B3-4D5C-BDF1-E32544718E0B}"/>
              </a:ext>
            </a:extLst>
          </p:cNvPr>
          <p:cNvSpPr>
            <a:spLocks noGrp="1"/>
          </p:cNvSpPr>
          <p:nvPr>
            <p:ph type="dt" sz="half" idx="10"/>
          </p:nvPr>
        </p:nvSpPr>
        <p:spPr/>
        <p:txBody>
          <a:bodyPr/>
          <a:lstStyle/>
          <a:p>
            <a:fld id="{EE7DF5C2-DE5F-459B-82AF-C1F879E68ADA}" type="datetimeFigureOut">
              <a:rPr lang="vi-VN" smtClean="0"/>
              <a:pPr/>
              <a:t>11/02/2020</a:t>
            </a:fld>
            <a:endParaRPr lang="vi-VN"/>
          </a:p>
        </p:txBody>
      </p:sp>
      <p:sp>
        <p:nvSpPr>
          <p:cNvPr id="5" name="Footer Placeholder 4">
            <a:extLst>
              <a:ext uri="{FF2B5EF4-FFF2-40B4-BE49-F238E27FC236}">
                <a16:creationId xmlns="" xmlns:a16="http://schemas.microsoft.com/office/drawing/2014/main" id="{599878C2-99F3-4C3A-A540-C322A7CC3D9E}"/>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 xmlns:a16="http://schemas.microsoft.com/office/drawing/2014/main" id="{66951C1D-8C61-4D60-AFB0-787F81490F09}"/>
              </a:ext>
            </a:extLst>
          </p:cNvPr>
          <p:cNvSpPr>
            <a:spLocks noGrp="1"/>
          </p:cNvSpPr>
          <p:nvPr>
            <p:ph type="sldNum" sz="quarter" idx="12"/>
          </p:nvPr>
        </p:nvSpPr>
        <p:spPr/>
        <p:txBody>
          <a:bodyPr/>
          <a:lstStyle/>
          <a:p>
            <a:fld id="{833CFBD4-CC0C-4BD2-862E-A2489927E0E4}" type="slidenum">
              <a:rPr lang="vi-VN" smtClean="0"/>
              <a:pPr/>
              <a:t>‹#›</a:t>
            </a:fld>
            <a:endParaRPr lang="vi-VN"/>
          </a:p>
        </p:txBody>
      </p:sp>
    </p:spTree>
    <p:extLst>
      <p:ext uri="{BB962C8B-B14F-4D97-AF65-F5344CB8AC3E}">
        <p14:creationId xmlns:p14="http://schemas.microsoft.com/office/powerpoint/2010/main" val="3112777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E7A33DB-9E52-4EE7-AC58-4FD8FAA3B0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 xmlns:a16="http://schemas.microsoft.com/office/drawing/2014/main" id="{C4B94E61-300F-479B-8F83-F29632DB41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29DD3638-9D6C-4C37-9D65-CE91FA0198FC}"/>
              </a:ext>
            </a:extLst>
          </p:cNvPr>
          <p:cNvSpPr>
            <a:spLocks noGrp="1"/>
          </p:cNvSpPr>
          <p:nvPr>
            <p:ph type="dt" sz="half" idx="10"/>
          </p:nvPr>
        </p:nvSpPr>
        <p:spPr/>
        <p:txBody>
          <a:bodyPr/>
          <a:lstStyle/>
          <a:p>
            <a:fld id="{EE7DF5C2-DE5F-459B-82AF-C1F879E68ADA}" type="datetimeFigureOut">
              <a:rPr lang="vi-VN" smtClean="0"/>
              <a:pPr/>
              <a:t>11/02/2020</a:t>
            </a:fld>
            <a:endParaRPr lang="vi-VN"/>
          </a:p>
        </p:txBody>
      </p:sp>
      <p:sp>
        <p:nvSpPr>
          <p:cNvPr id="5" name="Footer Placeholder 4">
            <a:extLst>
              <a:ext uri="{FF2B5EF4-FFF2-40B4-BE49-F238E27FC236}">
                <a16:creationId xmlns="" xmlns:a16="http://schemas.microsoft.com/office/drawing/2014/main" id="{A6490B32-A6EF-4383-B532-9A6C90C93B13}"/>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 xmlns:a16="http://schemas.microsoft.com/office/drawing/2014/main" id="{95D791E6-D580-493E-9CA7-2681218437FD}"/>
              </a:ext>
            </a:extLst>
          </p:cNvPr>
          <p:cNvSpPr>
            <a:spLocks noGrp="1"/>
          </p:cNvSpPr>
          <p:nvPr>
            <p:ph type="sldNum" sz="quarter" idx="12"/>
          </p:nvPr>
        </p:nvSpPr>
        <p:spPr/>
        <p:txBody>
          <a:bodyPr/>
          <a:lstStyle/>
          <a:p>
            <a:fld id="{833CFBD4-CC0C-4BD2-862E-A2489927E0E4}" type="slidenum">
              <a:rPr lang="vi-VN" smtClean="0"/>
              <a:pPr/>
              <a:t>‹#›</a:t>
            </a:fld>
            <a:endParaRPr lang="vi-VN"/>
          </a:p>
        </p:txBody>
      </p:sp>
    </p:spTree>
    <p:extLst>
      <p:ext uri="{BB962C8B-B14F-4D97-AF65-F5344CB8AC3E}">
        <p14:creationId xmlns:p14="http://schemas.microsoft.com/office/powerpoint/2010/main" val="288719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D98B068-AAC5-4443-BC4B-5DC371225634}"/>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 xmlns:a16="http://schemas.microsoft.com/office/drawing/2014/main" id="{C6560BE7-C252-45E2-BA77-918755EED83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 xmlns:a16="http://schemas.microsoft.com/office/drawing/2014/main" id="{C578A1E1-3453-4A21-83A3-6E1EB61066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 xmlns:a16="http://schemas.microsoft.com/office/drawing/2014/main" id="{2A4F2584-F190-4F89-93EC-87ECB7767917}"/>
              </a:ext>
            </a:extLst>
          </p:cNvPr>
          <p:cNvSpPr>
            <a:spLocks noGrp="1"/>
          </p:cNvSpPr>
          <p:nvPr>
            <p:ph type="dt" sz="half" idx="10"/>
          </p:nvPr>
        </p:nvSpPr>
        <p:spPr/>
        <p:txBody>
          <a:bodyPr/>
          <a:lstStyle/>
          <a:p>
            <a:fld id="{EE7DF5C2-DE5F-459B-82AF-C1F879E68ADA}" type="datetimeFigureOut">
              <a:rPr lang="vi-VN" smtClean="0"/>
              <a:pPr/>
              <a:t>11/02/2020</a:t>
            </a:fld>
            <a:endParaRPr lang="vi-VN"/>
          </a:p>
        </p:txBody>
      </p:sp>
      <p:sp>
        <p:nvSpPr>
          <p:cNvPr id="6" name="Footer Placeholder 5">
            <a:extLst>
              <a:ext uri="{FF2B5EF4-FFF2-40B4-BE49-F238E27FC236}">
                <a16:creationId xmlns="" xmlns:a16="http://schemas.microsoft.com/office/drawing/2014/main" id="{27358B72-878F-42E0-B064-937CAB5FDAD4}"/>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 xmlns:a16="http://schemas.microsoft.com/office/drawing/2014/main" id="{E9FC3936-90BE-4DB6-A65E-754404435B22}"/>
              </a:ext>
            </a:extLst>
          </p:cNvPr>
          <p:cNvSpPr>
            <a:spLocks noGrp="1"/>
          </p:cNvSpPr>
          <p:nvPr>
            <p:ph type="sldNum" sz="quarter" idx="12"/>
          </p:nvPr>
        </p:nvSpPr>
        <p:spPr/>
        <p:txBody>
          <a:bodyPr/>
          <a:lstStyle/>
          <a:p>
            <a:fld id="{833CFBD4-CC0C-4BD2-862E-A2489927E0E4}" type="slidenum">
              <a:rPr lang="vi-VN" smtClean="0"/>
              <a:pPr/>
              <a:t>‹#›</a:t>
            </a:fld>
            <a:endParaRPr lang="vi-VN"/>
          </a:p>
        </p:txBody>
      </p:sp>
    </p:spTree>
    <p:extLst>
      <p:ext uri="{BB962C8B-B14F-4D97-AF65-F5344CB8AC3E}">
        <p14:creationId xmlns:p14="http://schemas.microsoft.com/office/powerpoint/2010/main" val="529834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3701D2F-55CA-4ABB-873C-F0A500D51139}"/>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 xmlns:a16="http://schemas.microsoft.com/office/drawing/2014/main" id="{9A625EEE-5496-4CA4-B244-98CA57D70B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1BC2E9FC-D990-4B41-AE69-8D029DCCD86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 xmlns:a16="http://schemas.microsoft.com/office/drawing/2014/main" id="{E62ACB6C-6DCF-4DC2-B592-47E9C3C314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E5AB91CC-CEBB-4FCE-838C-1C8CF58EC9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 xmlns:a16="http://schemas.microsoft.com/office/drawing/2014/main" id="{020C1AC6-5599-4C26-93FF-EBE155FB7A54}"/>
              </a:ext>
            </a:extLst>
          </p:cNvPr>
          <p:cNvSpPr>
            <a:spLocks noGrp="1"/>
          </p:cNvSpPr>
          <p:nvPr>
            <p:ph type="dt" sz="half" idx="10"/>
          </p:nvPr>
        </p:nvSpPr>
        <p:spPr/>
        <p:txBody>
          <a:bodyPr/>
          <a:lstStyle/>
          <a:p>
            <a:fld id="{EE7DF5C2-DE5F-459B-82AF-C1F879E68ADA}" type="datetimeFigureOut">
              <a:rPr lang="vi-VN" smtClean="0"/>
              <a:pPr/>
              <a:t>11/02/2020</a:t>
            </a:fld>
            <a:endParaRPr lang="vi-VN"/>
          </a:p>
        </p:txBody>
      </p:sp>
      <p:sp>
        <p:nvSpPr>
          <p:cNvPr id="8" name="Footer Placeholder 7">
            <a:extLst>
              <a:ext uri="{FF2B5EF4-FFF2-40B4-BE49-F238E27FC236}">
                <a16:creationId xmlns="" xmlns:a16="http://schemas.microsoft.com/office/drawing/2014/main" id="{2C3DE424-4D3B-464D-B8FF-8D95B36D20F7}"/>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 xmlns:a16="http://schemas.microsoft.com/office/drawing/2014/main" id="{CEA5F1F5-7AF1-4CEA-82D3-1521E3460964}"/>
              </a:ext>
            </a:extLst>
          </p:cNvPr>
          <p:cNvSpPr>
            <a:spLocks noGrp="1"/>
          </p:cNvSpPr>
          <p:nvPr>
            <p:ph type="sldNum" sz="quarter" idx="12"/>
          </p:nvPr>
        </p:nvSpPr>
        <p:spPr/>
        <p:txBody>
          <a:bodyPr/>
          <a:lstStyle/>
          <a:p>
            <a:fld id="{833CFBD4-CC0C-4BD2-862E-A2489927E0E4}" type="slidenum">
              <a:rPr lang="vi-VN" smtClean="0"/>
              <a:pPr/>
              <a:t>‹#›</a:t>
            </a:fld>
            <a:endParaRPr lang="vi-VN"/>
          </a:p>
        </p:txBody>
      </p:sp>
    </p:spTree>
    <p:extLst>
      <p:ext uri="{BB962C8B-B14F-4D97-AF65-F5344CB8AC3E}">
        <p14:creationId xmlns:p14="http://schemas.microsoft.com/office/powerpoint/2010/main" val="3203866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5941706-47A4-4B6A-B781-026BF97F4DB1}"/>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 xmlns:a16="http://schemas.microsoft.com/office/drawing/2014/main" id="{D09A9B64-A341-4F52-A317-A557A0D41F66}"/>
              </a:ext>
            </a:extLst>
          </p:cNvPr>
          <p:cNvSpPr>
            <a:spLocks noGrp="1"/>
          </p:cNvSpPr>
          <p:nvPr>
            <p:ph type="dt" sz="half" idx="10"/>
          </p:nvPr>
        </p:nvSpPr>
        <p:spPr/>
        <p:txBody>
          <a:bodyPr/>
          <a:lstStyle/>
          <a:p>
            <a:fld id="{EE7DF5C2-DE5F-459B-82AF-C1F879E68ADA}" type="datetimeFigureOut">
              <a:rPr lang="vi-VN" smtClean="0"/>
              <a:pPr/>
              <a:t>11/02/2020</a:t>
            </a:fld>
            <a:endParaRPr lang="vi-VN"/>
          </a:p>
        </p:txBody>
      </p:sp>
      <p:sp>
        <p:nvSpPr>
          <p:cNvPr id="4" name="Footer Placeholder 3">
            <a:extLst>
              <a:ext uri="{FF2B5EF4-FFF2-40B4-BE49-F238E27FC236}">
                <a16:creationId xmlns="" xmlns:a16="http://schemas.microsoft.com/office/drawing/2014/main" id="{DC49FF3E-BF5D-413C-AA22-74CCA04BC89F}"/>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 xmlns:a16="http://schemas.microsoft.com/office/drawing/2014/main" id="{E0C647C4-D9B4-4896-85AF-38C992F67A79}"/>
              </a:ext>
            </a:extLst>
          </p:cNvPr>
          <p:cNvSpPr>
            <a:spLocks noGrp="1"/>
          </p:cNvSpPr>
          <p:nvPr>
            <p:ph type="sldNum" sz="quarter" idx="12"/>
          </p:nvPr>
        </p:nvSpPr>
        <p:spPr/>
        <p:txBody>
          <a:bodyPr/>
          <a:lstStyle/>
          <a:p>
            <a:fld id="{833CFBD4-CC0C-4BD2-862E-A2489927E0E4}" type="slidenum">
              <a:rPr lang="vi-VN" smtClean="0"/>
              <a:pPr/>
              <a:t>‹#›</a:t>
            </a:fld>
            <a:endParaRPr lang="vi-VN"/>
          </a:p>
        </p:txBody>
      </p:sp>
    </p:spTree>
    <p:extLst>
      <p:ext uri="{BB962C8B-B14F-4D97-AF65-F5344CB8AC3E}">
        <p14:creationId xmlns:p14="http://schemas.microsoft.com/office/powerpoint/2010/main" val="4056729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69ED14FD-A88C-47FC-84B7-DDA461BD29CC}"/>
              </a:ext>
            </a:extLst>
          </p:cNvPr>
          <p:cNvSpPr>
            <a:spLocks noGrp="1"/>
          </p:cNvSpPr>
          <p:nvPr>
            <p:ph type="dt" sz="half" idx="10"/>
          </p:nvPr>
        </p:nvSpPr>
        <p:spPr/>
        <p:txBody>
          <a:bodyPr/>
          <a:lstStyle/>
          <a:p>
            <a:fld id="{EE7DF5C2-DE5F-459B-82AF-C1F879E68ADA}" type="datetimeFigureOut">
              <a:rPr lang="vi-VN" smtClean="0"/>
              <a:pPr/>
              <a:t>11/02/2020</a:t>
            </a:fld>
            <a:endParaRPr lang="vi-VN"/>
          </a:p>
        </p:txBody>
      </p:sp>
      <p:sp>
        <p:nvSpPr>
          <p:cNvPr id="3" name="Footer Placeholder 2">
            <a:extLst>
              <a:ext uri="{FF2B5EF4-FFF2-40B4-BE49-F238E27FC236}">
                <a16:creationId xmlns="" xmlns:a16="http://schemas.microsoft.com/office/drawing/2014/main" id="{6071BFD9-3641-45B5-9E47-B7AA51E20C11}"/>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 xmlns:a16="http://schemas.microsoft.com/office/drawing/2014/main" id="{771F8952-555F-400C-959A-1A28C685669A}"/>
              </a:ext>
            </a:extLst>
          </p:cNvPr>
          <p:cNvSpPr>
            <a:spLocks noGrp="1"/>
          </p:cNvSpPr>
          <p:nvPr>
            <p:ph type="sldNum" sz="quarter" idx="12"/>
          </p:nvPr>
        </p:nvSpPr>
        <p:spPr/>
        <p:txBody>
          <a:bodyPr/>
          <a:lstStyle/>
          <a:p>
            <a:fld id="{833CFBD4-CC0C-4BD2-862E-A2489927E0E4}" type="slidenum">
              <a:rPr lang="vi-VN" smtClean="0"/>
              <a:pPr/>
              <a:t>‹#›</a:t>
            </a:fld>
            <a:endParaRPr lang="vi-VN"/>
          </a:p>
        </p:txBody>
      </p:sp>
    </p:spTree>
    <p:extLst>
      <p:ext uri="{BB962C8B-B14F-4D97-AF65-F5344CB8AC3E}">
        <p14:creationId xmlns:p14="http://schemas.microsoft.com/office/powerpoint/2010/main" val="2115329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EBC22EA-98F9-41DF-B7EE-D4DF38046D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 xmlns:a16="http://schemas.microsoft.com/office/drawing/2014/main" id="{B37C4A3B-B090-480B-B5BA-307F08C4E4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 xmlns:a16="http://schemas.microsoft.com/office/drawing/2014/main" id="{2F8D7195-5548-4957-8BF4-726F64BD83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D3903F7D-AC75-4891-842E-BF2709CAF944}"/>
              </a:ext>
            </a:extLst>
          </p:cNvPr>
          <p:cNvSpPr>
            <a:spLocks noGrp="1"/>
          </p:cNvSpPr>
          <p:nvPr>
            <p:ph type="dt" sz="half" idx="10"/>
          </p:nvPr>
        </p:nvSpPr>
        <p:spPr/>
        <p:txBody>
          <a:bodyPr/>
          <a:lstStyle/>
          <a:p>
            <a:fld id="{EE7DF5C2-DE5F-459B-82AF-C1F879E68ADA}" type="datetimeFigureOut">
              <a:rPr lang="vi-VN" smtClean="0"/>
              <a:pPr/>
              <a:t>11/02/2020</a:t>
            </a:fld>
            <a:endParaRPr lang="vi-VN"/>
          </a:p>
        </p:txBody>
      </p:sp>
      <p:sp>
        <p:nvSpPr>
          <p:cNvPr id="6" name="Footer Placeholder 5">
            <a:extLst>
              <a:ext uri="{FF2B5EF4-FFF2-40B4-BE49-F238E27FC236}">
                <a16:creationId xmlns="" xmlns:a16="http://schemas.microsoft.com/office/drawing/2014/main" id="{AFB37B4C-7FA5-46B8-A4F3-37798A2BA725}"/>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 xmlns:a16="http://schemas.microsoft.com/office/drawing/2014/main" id="{DD9A4D08-4E28-488E-88D3-3458A842DBA4}"/>
              </a:ext>
            </a:extLst>
          </p:cNvPr>
          <p:cNvSpPr>
            <a:spLocks noGrp="1"/>
          </p:cNvSpPr>
          <p:nvPr>
            <p:ph type="sldNum" sz="quarter" idx="12"/>
          </p:nvPr>
        </p:nvSpPr>
        <p:spPr/>
        <p:txBody>
          <a:bodyPr/>
          <a:lstStyle/>
          <a:p>
            <a:fld id="{833CFBD4-CC0C-4BD2-862E-A2489927E0E4}" type="slidenum">
              <a:rPr lang="vi-VN" smtClean="0"/>
              <a:pPr/>
              <a:t>‹#›</a:t>
            </a:fld>
            <a:endParaRPr lang="vi-VN"/>
          </a:p>
        </p:txBody>
      </p:sp>
    </p:spTree>
    <p:extLst>
      <p:ext uri="{BB962C8B-B14F-4D97-AF65-F5344CB8AC3E}">
        <p14:creationId xmlns:p14="http://schemas.microsoft.com/office/powerpoint/2010/main" val="1078857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509EA87-5B35-4B12-8149-6D856BABC9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 xmlns:a16="http://schemas.microsoft.com/office/drawing/2014/main" id="{0CABD06A-A617-4AB5-B335-26555A7C4E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 xmlns:a16="http://schemas.microsoft.com/office/drawing/2014/main" id="{7B1C05F5-3AA1-4B4E-8FE9-9CE0F6A5FA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DC126FFC-89D3-4E3C-9FE9-3269A60F15B1}"/>
              </a:ext>
            </a:extLst>
          </p:cNvPr>
          <p:cNvSpPr>
            <a:spLocks noGrp="1"/>
          </p:cNvSpPr>
          <p:nvPr>
            <p:ph type="dt" sz="half" idx="10"/>
          </p:nvPr>
        </p:nvSpPr>
        <p:spPr/>
        <p:txBody>
          <a:bodyPr/>
          <a:lstStyle/>
          <a:p>
            <a:fld id="{EE7DF5C2-DE5F-459B-82AF-C1F879E68ADA}" type="datetimeFigureOut">
              <a:rPr lang="vi-VN" smtClean="0"/>
              <a:pPr/>
              <a:t>11/02/2020</a:t>
            </a:fld>
            <a:endParaRPr lang="vi-VN"/>
          </a:p>
        </p:txBody>
      </p:sp>
      <p:sp>
        <p:nvSpPr>
          <p:cNvPr id="6" name="Footer Placeholder 5">
            <a:extLst>
              <a:ext uri="{FF2B5EF4-FFF2-40B4-BE49-F238E27FC236}">
                <a16:creationId xmlns="" xmlns:a16="http://schemas.microsoft.com/office/drawing/2014/main" id="{AE29AB8E-BDD2-4FF6-9670-54EDC8A9C55A}"/>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 xmlns:a16="http://schemas.microsoft.com/office/drawing/2014/main" id="{09944757-0011-49B1-BF80-270C55CE7547}"/>
              </a:ext>
            </a:extLst>
          </p:cNvPr>
          <p:cNvSpPr>
            <a:spLocks noGrp="1"/>
          </p:cNvSpPr>
          <p:nvPr>
            <p:ph type="sldNum" sz="quarter" idx="12"/>
          </p:nvPr>
        </p:nvSpPr>
        <p:spPr/>
        <p:txBody>
          <a:bodyPr/>
          <a:lstStyle/>
          <a:p>
            <a:fld id="{833CFBD4-CC0C-4BD2-862E-A2489927E0E4}" type="slidenum">
              <a:rPr lang="vi-VN" smtClean="0"/>
              <a:pPr/>
              <a:t>‹#›</a:t>
            </a:fld>
            <a:endParaRPr lang="vi-VN"/>
          </a:p>
        </p:txBody>
      </p:sp>
    </p:spTree>
    <p:extLst>
      <p:ext uri="{BB962C8B-B14F-4D97-AF65-F5344CB8AC3E}">
        <p14:creationId xmlns:p14="http://schemas.microsoft.com/office/powerpoint/2010/main" val="70936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595CC233-E39B-418D-B75C-A18A481064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 xmlns:a16="http://schemas.microsoft.com/office/drawing/2014/main" id="{3252D02B-DAE8-479D-9224-AB2F4E7A9F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 xmlns:a16="http://schemas.microsoft.com/office/drawing/2014/main" id="{3DE277D0-A276-4F46-96C2-D5D5D8337E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7DF5C2-DE5F-459B-82AF-C1F879E68ADA}" type="datetimeFigureOut">
              <a:rPr lang="vi-VN" smtClean="0"/>
              <a:pPr/>
              <a:t>11/02/2020</a:t>
            </a:fld>
            <a:endParaRPr lang="vi-VN"/>
          </a:p>
        </p:txBody>
      </p:sp>
      <p:sp>
        <p:nvSpPr>
          <p:cNvPr id="5" name="Footer Placeholder 4">
            <a:extLst>
              <a:ext uri="{FF2B5EF4-FFF2-40B4-BE49-F238E27FC236}">
                <a16:creationId xmlns="" xmlns:a16="http://schemas.microsoft.com/office/drawing/2014/main" id="{3CA7B147-D7EB-4E72-9AFC-7583D8CD07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 xmlns:a16="http://schemas.microsoft.com/office/drawing/2014/main" id="{FBB7C8B5-8DAD-4B9A-9EF1-2AA8D1A0E4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3CFBD4-CC0C-4BD2-862E-A2489927E0E4}" type="slidenum">
              <a:rPr lang="vi-VN" smtClean="0"/>
              <a:pPr/>
              <a:t>‹#›</a:t>
            </a:fld>
            <a:endParaRPr lang="vi-VN"/>
          </a:p>
        </p:txBody>
      </p:sp>
      <p:grpSp>
        <p:nvGrpSpPr>
          <p:cNvPr id="7" name="Group 6">
            <a:extLst>
              <a:ext uri="{FF2B5EF4-FFF2-40B4-BE49-F238E27FC236}">
                <a16:creationId xmlns="" xmlns:a16="http://schemas.microsoft.com/office/drawing/2014/main" id="{A4BDAF89-00F2-4A14-9F35-603A46764F95}"/>
              </a:ext>
            </a:extLst>
          </p:cNvPr>
          <p:cNvGrpSpPr/>
          <p:nvPr userDrawn="1"/>
        </p:nvGrpSpPr>
        <p:grpSpPr>
          <a:xfrm>
            <a:off x="0" y="-1"/>
            <a:ext cx="12192000" cy="286248"/>
            <a:chOff x="0" y="0"/>
            <a:chExt cx="9144000" cy="228600"/>
          </a:xfrm>
        </p:grpSpPr>
        <p:sp>
          <p:nvSpPr>
            <p:cNvPr id="8" name="Rectangle 7">
              <a:extLst>
                <a:ext uri="{FF2B5EF4-FFF2-40B4-BE49-F238E27FC236}">
                  <a16:creationId xmlns="" xmlns:a16="http://schemas.microsoft.com/office/drawing/2014/main" id="{2E2FC66A-31BA-481E-AAE6-ADA69B95DE4B}"/>
                </a:ext>
              </a:extLst>
            </p:cNvPr>
            <p:cNvSpPr/>
            <p:nvPr userDrawn="1"/>
          </p:nvSpPr>
          <p:spPr>
            <a:xfrm>
              <a:off x="0" y="0"/>
              <a:ext cx="1828800" cy="228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sp>
          <p:nvSpPr>
            <p:cNvPr id="9" name="Rectangle 8">
              <a:extLst>
                <a:ext uri="{FF2B5EF4-FFF2-40B4-BE49-F238E27FC236}">
                  <a16:creationId xmlns="" xmlns:a16="http://schemas.microsoft.com/office/drawing/2014/main" id="{30AA6B39-CA23-4EAA-8299-1FC21CC21BEE}"/>
                </a:ext>
              </a:extLst>
            </p:cNvPr>
            <p:cNvSpPr/>
            <p:nvPr userDrawn="1"/>
          </p:nvSpPr>
          <p:spPr>
            <a:xfrm>
              <a:off x="1828800" y="0"/>
              <a:ext cx="1828800" cy="2286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sp>
          <p:nvSpPr>
            <p:cNvPr id="10" name="Rectangle 9">
              <a:extLst>
                <a:ext uri="{FF2B5EF4-FFF2-40B4-BE49-F238E27FC236}">
                  <a16:creationId xmlns="" xmlns:a16="http://schemas.microsoft.com/office/drawing/2014/main" id="{ED51EC69-F131-4B34-BD1A-90894123ADDC}"/>
                </a:ext>
              </a:extLst>
            </p:cNvPr>
            <p:cNvSpPr/>
            <p:nvPr userDrawn="1"/>
          </p:nvSpPr>
          <p:spPr>
            <a:xfrm>
              <a:off x="3657600" y="0"/>
              <a:ext cx="18288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sp>
          <p:nvSpPr>
            <p:cNvPr id="11" name="Rectangle 10">
              <a:extLst>
                <a:ext uri="{FF2B5EF4-FFF2-40B4-BE49-F238E27FC236}">
                  <a16:creationId xmlns="" xmlns:a16="http://schemas.microsoft.com/office/drawing/2014/main" id="{641276E6-0D8C-4896-B3BE-C190FF7BE48C}"/>
                </a:ext>
              </a:extLst>
            </p:cNvPr>
            <p:cNvSpPr/>
            <p:nvPr userDrawn="1"/>
          </p:nvSpPr>
          <p:spPr>
            <a:xfrm>
              <a:off x="5486400" y="0"/>
              <a:ext cx="1828800" cy="2286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sp>
          <p:nvSpPr>
            <p:cNvPr id="12" name="Rectangle 11">
              <a:extLst>
                <a:ext uri="{FF2B5EF4-FFF2-40B4-BE49-F238E27FC236}">
                  <a16:creationId xmlns="" xmlns:a16="http://schemas.microsoft.com/office/drawing/2014/main" id="{7A141AF7-8BD3-4D78-BB44-319AC6C0D9CB}"/>
                </a:ext>
              </a:extLst>
            </p:cNvPr>
            <p:cNvSpPr/>
            <p:nvPr userDrawn="1"/>
          </p:nvSpPr>
          <p:spPr>
            <a:xfrm>
              <a:off x="7315200" y="0"/>
              <a:ext cx="1828800" cy="2286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sp>
          <p:nvSpPr>
            <p:cNvPr id="13" name="5-Point Star 11">
              <a:extLst>
                <a:ext uri="{FF2B5EF4-FFF2-40B4-BE49-F238E27FC236}">
                  <a16:creationId xmlns="" xmlns:a16="http://schemas.microsoft.com/office/drawing/2014/main" id="{C6EE1283-281C-4014-9E73-C26BD2E36D39}"/>
                </a:ext>
              </a:extLst>
            </p:cNvPr>
            <p:cNvSpPr/>
            <p:nvPr userDrawn="1"/>
          </p:nvSpPr>
          <p:spPr>
            <a:xfrm>
              <a:off x="8153400" y="0"/>
              <a:ext cx="228600" cy="228600"/>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grpSp>
    </p:spTree>
    <p:extLst>
      <p:ext uri="{BB962C8B-B14F-4D97-AF65-F5344CB8AC3E}">
        <p14:creationId xmlns:p14="http://schemas.microsoft.com/office/powerpoint/2010/main" val="4073165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researchgate.net/publication/262168400_Explaining_the_eGovernment_paradox_An_analysis_of_two_decades_of_evidence_from_scientific_literature_and_practice_on_barriers_to_eGovernment"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researchgate.net/publication/262168400_Explaining_the_eGovernment_paradox_An_analysis_of_two_decades_of_evidence_from_scientific_literature_and_practice_on_barriers_to_eGovernment"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E480DA-D39F-4E73-BE0C-6743453A6282}"/>
              </a:ext>
            </a:extLst>
          </p:cNvPr>
          <p:cNvSpPr>
            <a:spLocks noGrp="1"/>
          </p:cNvSpPr>
          <p:nvPr>
            <p:ph type="ctrTitle"/>
          </p:nvPr>
        </p:nvSpPr>
        <p:spPr/>
        <p:txBody>
          <a:bodyPr>
            <a:normAutofit/>
          </a:bodyPr>
          <a:lstStyle/>
          <a:p>
            <a:r>
              <a:rPr lang="en-US" sz="4000" dirty="0"/>
              <a:t>Chính phủ điện tử = </a:t>
            </a:r>
            <a:br>
              <a:rPr lang="en-US" sz="4000" dirty="0"/>
            </a:br>
            <a:r>
              <a:rPr lang="en-US" sz="4000" dirty="0"/>
              <a:t>Cải cách quản trị công X Chuyển đổi số </a:t>
            </a:r>
            <a:endParaRPr lang="vi-VN" sz="4000" dirty="0"/>
          </a:p>
        </p:txBody>
      </p:sp>
      <p:sp>
        <p:nvSpPr>
          <p:cNvPr id="3" name="Subtitle 2">
            <a:extLst>
              <a:ext uri="{FF2B5EF4-FFF2-40B4-BE49-F238E27FC236}">
                <a16:creationId xmlns="" xmlns:a16="http://schemas.microsoft.com/office/drawing/2014/main" id="{B148ED19-8F17-4EFB-AFB0-F6C017F7F636}"/>
              </a:ext>
            </a:extLst>
          </p:cNvPr>
          <p:cNvSpPr>
            <a:spLocks noGrp="1"/>
          </p:cNvSpPr>
          <p:nvPr>
            <p:ph type="subTitle" idx="1"/>
          </p:nvPr>
        </p:nvSpPr>
        <p:spPr/>
        <p:txBody>
          <a:bodyPr/>
          <a:lstStyle/>
          <a:p>
            <a:endParaRPr lang="vi-VN"/>
          </a:p>
        </p:txBody>
      </p:sp>
      <p:sp>
        <p:nvSpPr>
          <p:cNvPr id="5" name="Subtitle 2">
            <a:extLst>
              <a:ext uri="{FF2B5EF4-FFF2-40B4-BE49-F238E27FC236}">
                <a16:creationId xmlns="" xmlns:a16="http://schemas.microsoft.com/office/drawing/2014/main" id="{D48A20E0-D5A6-4673-B7AA-5E40BD7155DD}"/>
              </a:ext>
            </a:extLst>
          </p:cNvPr>
          <p:cNvSpPr txBox="1">
            <a:spLocks/>
          </p:cNvSpPr>
          <p:nvPr/>
        </p:nvSpPr>
        <p:spPr>
          <a:xfrm>
            <a:off x="6775750" y="4666860"/>
            <a:ext cx="3933306" cy="12081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vi-VN" sz="2000"/>
              <a:t>Nguyễn Thế Trung</a:t>
            </a:r>
          </a:p>
          <a:p>
            <a:pPr algn="l"/>
            <a:r>
              <a:rPr lang="vi-VN" sz="1200"/>
              <a:t>Công ty DTT</a:t>
            </a:r>
          </a:p>
          <a:p>
            <a:pPr algn="l"/>
            <a:r>
              <a:rPr lang="vi-VN" sz="1200"/>
              <a:t>Thành viên tổ công tác của Ủy ban Quốc gia về CPĐT</a:t>
            </a:r>
            <a:endParaRPr lang="vi-VN" sz="1200" dirty="0"/>
          </a:p>
        </p:txBody>
      </p:sp>
    </p:spTree>
    <p:extLst>
      <p:ext uri="{BB962C8B-B14F-4D97-AF65-F5344CB8AC3E}">
        <p14:creationId xmlns:p14="http://schemas.microsoft.com/office/powerpoint/2010/main" val="1815808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2014F2A-8CCE-405B-9A15-22A1D4D1868F}"/>
              </a:ext>
            </a:extLst>
          </p:cNvPr>
          <p:cNvSpPr>
            <a:spLocks noGrp="1"/>
          </p:cNvSpPr>
          <p:nvPr>
            <p:ph type="title"/>
          </p:nvPr>
        </p:nvSpPr>
        <p:spPr>
          <a:xfrm>
            <a:off x="773806" y="217018"/>
            <a:ext cx="10515600" cy="1325563"/>
          </a:xfrm>
        </p:spPr>
        <p:txBody>
          <a:bodyPr>
            <a:noAutofit/>
          </a:bodyPr>
          <a:lstStyle/>
          <a:p>
            <a:r>
              <a:rPr lang="vi-VN" sz="4000" dirty="0"/>
              <a:t>Từ cải cách hành chính tới cải cách quản trị công</a:t>
            </a:r>
          </a:p>
        </p:txBody>
      </p:sp>
      <p:sp>
        <p:nvSpPr>
          <p:cNvPr id="4" name="Rectangle 3">
            <a:extLst>
              <a:ext uri="{FF2B5EF4-FFF2-40B4-BE49-F238E27FC236}">
                <a16:creationId xmlns="" xmlns:a16="http://schemas.microsoft.com/office/drawing/2014/main" id="{E0FEDFF8-AA42-432D-9EF0-66855F0069DB}"/>
              </a:ext>
            </a:extLst>
          </p:cNvPr>
          <p:cNvSpPr/>
          <p:nvPr/>
        </p:nvSpPr>
        <p:spPr>
          <a:xfrm>
            <a:off x="1384478" y="2678806"/>
            <a:ext cx="2511380" cy="8371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Nhà n</a:t>
            </a:r>
            <a:r>
              <a:rPr lang="vi-VN" dirty="0"/>
              <a:t>ước</a:t>
            </a:r>
            <a:endParaRPr lang="en-US" dirty="0"/>
          </a:p>
          <a:p>
            <a:pPr algn="ctr"/>
            <a:r>
              <a:rPr lang="en-US" dirty="0"/>
              <a:t>( Principle)</a:t>
            </a:r>
            <a:endParaRPr lang="vi-VN" dirty="0"/>
          </a:p>
        </p:txBody>
      </p:sp>
      <p:sp>
        <p:nvSpPr>
          <p:cNvPr id="5" name="Rectangle 4">
            <a:extLst>
              <a:ext uri="{FF2B5EF4-FFF2-40B4-BE49-F238E27FC236}">
                <a16:creationId xmlns="" xmlns:a16="http://schemas.microsoft.com/office/drawing/2014/main" id="{0BAB0293-1288-4185-B6E3-AD3F011CC590}"/>
              </a:ext>
            </a:extLst>
          </p:cNvPr>
          <p:cNvSpPr/>
          <p:nvPr/>
        </p:nvSpPr>
        <p:spPr>
          <a:xfrm>
            <a:off x="7577071" y="2683098"/>
            <a:ext cx="2511380" cy="8371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Công chức và các đại diện ( Agent)</a:t>
            </a:r>
            <a:endParaRPr lang="vi-VN" dirty="0"/>
          </a:p>
        </p:txBody>
      </p:sp>
      <p:sp>
        <p:nvSpPr>
          <p:cNvPr id="6" name="Rectangle 5">
            <a:extLst>
              <a:ext uri="{FF2B5EF4-FFF2-40B4-BE49-F238E27FC236}">
                <a16:creationId xmlns="" xmlns:a16="http://schemas.microsoft.com/office/drawing/2014/main" id="{04ACFB8B-3486-4C45-9CB1-CAD6FA5E544A}"/>
              </a:ext>
            </a:extLst>
          </p:cNvPr>
          <p:cNvSpPr/>
          <p:nvPr/>
        </p:nvSpPr>
        <p:spPr>
          <a:xfrm>
            <a:off x="4473261" y="5831984"/>
            <a:ext cx="2511380" cy="8371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Công dân, tổ chức</a:t>
            </a:r>
            <a:endParaRPr lang="vi-VN" dirty="0"/>
          </a:p>
        </p:txBody>
      </p:sp>
      <p:sp>
        <p:nvSpPr>
          <p:cNvPr id="7" name="Arrow: Curved Down 6">
            <a:extLst>
              <a:ext uri="{FF2B5EF4-FFF2-40B4-BE49-F238E27FC236}">
                <a16:creationId xmlns="" xmlns:a16="http://schemas.microsoft.com/office/drawing/2014/main" id="{5CA86AEE-7B60-42B0-B2EF-00EC4CDCC4E9}"/>
              </a:ext>
            </a:extLst>
          </p:cNvPr>
          <p:cNvSpPr/>
          <p:nvPr/>
        </p:nvSpPr>
        <p:spPr>
          <a:xfrm>
            <a:off x="3271234" y="1687133"/>
            <a:ext cx="5177307" cy="94015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
        <p:nvSpPr>
          <p:cNvPr id="8" name="Arrow: Curved Down 7">
            <a:extLst>
              <a:ext uri="{FF2B5EF4-FFF2-40B4-BE49-F238E27FC236}">
                <a16:creationId xmlns="" xmlns:a16="http://schemas.microsoft.com/office/drawing/2014/main" id="{03F061B5-8A71-4DD1-9D46-E4D93FE6D11E}"/>
              </a:ext>
            </a:extLst>
          </p:cNvPr>
          <p:cNvSpPr/>
          <p:nvPr/>
        </p:nvSpPr>
        <p:spPr>
          <a:xfrm flipH="1" flipV="1">
            <a:off x="3181082" y="3541688"/>
            <a:ext cx="5138670" cy="111402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
        <p:nvSpPr>
          <p:cNvPr id="9" name="Arrow: Bent-Up 8">
            <a:extLst>
              <a:ext uri="{FF2B5EF4-FFF2-40B4-BE49-F238E27FC236}">
                <a16:creationId xmlns="" xmlns:a16="http://schemas.microsoft.com/office/drawing/2014/main" id="{BEEF55C1-7E8D-498E-88F4-10A4C8725E85}"/>
              </a:ext>
            </a:extLst>
          </p:cNvPr>
          <p:cNvSpPr/>
          <p:nvPr/>
        </p:nvSpPr>
        <p:spPr>
          <a:xfrm rot="5400000" flipV="1">
            <a:off x="6709897" y="3825028"/>
            <a:ext cx="3116685" cy="2498502"/>
          </a:xfrm>
          <a:prstGeom prst="bentUpArrow">
            <a:avLst>
              <a:gd name="adj1" fmla="val 9536"/>
              <a:gd name="adj2" fmla="val 10954"/>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 name="TextBox 10">
            <a:extLst>
              <a:ext uri="{FF2B5EF4-FFF2-40B4-BE49-F238E27FC236}">
                <a16:creationId xmlns="" xmlns:a16="http://schemas.microsoft.com/office/drawing/2014/main" id="{CBB9AB37-E4CD-433A-AB73-8EA164107C07}"/>
              </a:ext>
            </a:extLst>
          </p:cNvPr>
          <p:cNvSpPr txBox="1"/>
          <p:nvPr/>
        </p:nvSpPr>
        <p:spPr>
          <a:xfrm>
            <a:off x="4333461" y="1881809"/>
            <a:ext cx="2623930" cy="369332"/>
          </a:xfrm>
          <a:prstGeom prst="rect">
            <a:avLst/>
          </a:prstGeom>
          <a:noFill/>
        </p:spPr>
        <p:txBody>
          <a:bodyPr wrap="square" rtlCol="0">
            <a:spAutoFit/>
          </a:bodyPr>
          <a:lstStyle/>
          <a:p>
            <a:r>
              <a:rPr lang="vi-VN" dirty="0"/>
              <a:t>Quản lý các đại diện</a:t>
            </a:r>
          </a:p>
        </p:txBody>
      </p:sp>
      <p:sp>
        <p:nvSpPr>
          <p:cNvPr id="12" name="TextBox 11">
            <a:extLst>
              <a:ext uri="{FF2B5EF4-FFF2-40B4-BE49-F238E27FC236}">
                <a16:creationId xmlns="" xmlns:a16="http://schemas.microsoft.com/office/drawing/2014/main" id="{026EE8F3-D621-40F8-B90B-7B99543B4D20}"/>
              </a:ext>
            </a:extLst>
          </p:cNvPr>
          <p:cNvSpPr txBox="1"/>
          <p:nvPr/>
        </p:nvSpPr>
        <p:spPr>
          <a:xfrm>
            <a:off x="4565374" y="4035288"/>
            <a:ext cx="2623930" cy="646331"/>
          </a:xfrm>
          <a:prstGeom prst="rect">
            <a:avLst/>
          </a:prstGeom>
          <a:noFill/>
        </p:spPr>
        <p:txBody>
          <a:bodyPr wrap="square" rtlCol="0">
            <a:spAutoFit/>
          </a:bodyPr>
          <a:lstStyle/>
          <a:p>
            <a:pPr algn="ctr"/>
            <a:r>
              <a:rPr lang="vi-VN" dirty="0"/>
              <a:t>Chịu trách nhiệm trước Nhà nước</a:t>
            </a:r>
          </a:p>
        </p:txBody>
      </p:sp>
      <p:sp>
        <p:nvSpPr>
          <p:cNvPr id="13" name="Oval 12">
            <a:extLst>
              <a:ext uri="{FF2B5EF4-FFF2-40B4-BE49-F238E27FC236}">
                <a16:creationId xmlns="" xmlns:a16="http://schemas.microsoft.com/office/drawing/2014/main" id="{10C79C49-2BB9-4ABC-B42C-5A7D13CDB4BB}"/>
              </a:ext>
            </a:extLst>
          </p:cNvPr>
          <p:cNvSpPr/>
          <p:nvPr/>
        </p:nvSpPr>
        <p:spPr>
          <a:xfrm>
            <a:off x="4439478" y="2564296"/>
            <a:ext cx="2743200" cy="109993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Vấn đề mất cân đối về thông tin</a:t>
            </a:r>
          </a:p>
        </p:txBody>
      </p:sp>
      <p:cxnSp>
        <p:nvCxnSpPr>
          <p:cNvPr id="16" name="Straight Arrow Connector 15">
            <a:extLst>
              <a:ext uri="{FF2B5EF4-FFF2-40B4-BE49-F238E27FC236}">
                <a16:creationId xmlns="" xmlns:a16="http://schemas.microsoft.com/office/drawing/2014/main" id="{1EE25F7C-744D-4853-BFDE-79C7AAD8D60A}"/>
              </a:ext>
            </a:extLst>
          </p:cNvPr>
          <p:cNvCxnSpPr>
            <a:stCxn id="4" idx="2"/>
            <a:endCxn id="6" idx="0"/>
          </p:cNvCxnSpPr>
          <p:nvPr/>
        </p:nvCxnSpPr>
        <p:spPr>
          <a:xfrm>
            <a:off x="2640168" y="3515933"/>
            <a:ext cx="3088783" cy="2316051"/>
          </a:xfrm>
          <a:prstGeom prst="straightConnector1">
            <a:avLst/>
          </a:prstGeom>
          <a:ln w="76200">
            <a:solidFill>
              <a:srgbClr val="C00000"/>
            </a:solidFill>
            <a:prstDash val="dashDot"/>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Arrow: Right 16">
            <a:extLst>
              <a:ext uri="{FF2B5EF4-FFF2-40B4-BE49-F238E27FC236}">
                <a16:creationId xmlns="" xmlns:a16="http://schemas.microsoft.com/office/drawing/2014/main" id="{6828AD07-CF08-48E2-8222-7E0BD957116E}"/>
              </a:ext>
            </a:extLst>
          </p:cNvPr>
          <p:cNvSpPr/>
          <p:nvPr/>
        </p:nvSpPr>
        <p:spPr>
          <a:xfrm rot="18797085">
            <a:off x="2359618" y="4594246"/>
            <a:ext cx="1820580" cy="1320621"/>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CPĐT</a:t>
            </a:r>
          </a:p>
        </p:txBody>
      </p:sp>
      <p:sp>
        <p:nvSpPr>
          <p:cNvPr id="19" name="Arrow: Down 18">
            <a:extLst>
              <a:ext uri="{FF2B5EF4-FFF2-40B4-BE49-F238E27FC236}">
                <a16:creationId xmlns="" xmlns:a16="http://schemas.microsoft.com/office/drawing/2014/main" id="{0D180B29-F059-4D0C-AD57-DD770C5C957D}"/>
              </a:ext>
            </a:extLst>
          </p:cNvPr>
          <p:cNvSpPr/>
          <p:nvPr/>
        </p:nvSpPr>
        <p:spPr>
          <a:xfrm rot="2706966">
            <a:off x="6718852" y="1245704"/>
            <a:ext cx="1212573" cy="1669774"/>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CPĐT</a:t>
            </a:r>
          </a:p>
        </p:txBody>
      </p:sp>
      <p:sp>
        <p:nvSpPr>
          <p:cNvPr id="15" name="Title 1">
            <a:extLst>
              <a:ext uri="{FF2B5EF4-FFF2-40B4-BE49-F238E27FC236}">
                <a16:creationId xmlns="" xmlns:a16="http://schemas.microsoft.com/office/drawing/2014/main" id="{07A5B5A2-039B-441E-8E7C-9EE5B4AF58A3}"/>
              </a:ext>
            </a:extLst>
          </p:cNvPr>
          <p:cNvSpPr txBox="1">
            <a:spLocks/>
          </p:cNvSpPr>
          <p:nvPr/>
        </p:nvSpPr>
        <p:spPr>
          <a:xfrm>
            <a:off x="218941" y="5318975"/>
            <a:ext cx="2125014" cy="62462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1800"/>
              <a:t>Nguyên lý Chủ-đại diện ( principle-agent model) trong quản trị công và vai trò của Chính phủ điện tử</a:t>
            </a:r>
            <a:endParaRPr lang="vi-VN" sz="1800" dirty="0"/>
          </a:p>
        </p:txBody>
      </p:sp>
    </p:spTree>
    <p:extLst>
      <p:ext uri="{BB962C8B-B14F-4D97-AF65-F5344CB8AC3E}">
        <p14:creationId xmlns:p14="http://schemas.microsoft.com/office/powerpoint/2010/main" val="2158834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EAC0B4-8210-4FE8-AE07-C46952FE5B8F}"/>
              </a:ext>
            </a:extLst>
          </p:cNvPr>
          <p:cNvSpPr>
            <a:spLocks noGrp="1"/>
          </p:cNvSpPr>
          <p:nvPr>
            <p:ph type="title"/>
          </p:nvPr>
        </p:nvSpPr>
        <p:spPr/>
        <p:txBody>
          <a:bodyPr/>
          <a:lstStyle/>
          <a:p>
            <a:r>
              <a:rPr lang="vi-VN" dirty="0"/>
              <a:t>Thực tiễn Việt Nam</a:t>
            </a:r>
          </a:p>
        </p:txBody>
      </p:sp>
      <p:sp>
        <p:nvSpPr>
          <p:cNvPr id="3" name="Content Placeholder 2">
            <a:extLst>
              <a:ext uri="{FF2B5EF4-FFF2-40B4-BE49-F238E27FC236}">
                <a16:creationId xmlns="" xmlns:a16="http://schemas.microsoft.com/office/drawing/2014/main" id="{E4B1CA8D-5044-47CC-BA69-775DAC08AEC5}"/>
              </a:ext>
            </a:extLst>
          </p:cNvPr>
          <p:cNvSpPr>
            <a:spLocks noGrp="1"/>
          </p:cNvSpPr>
          <p:nvPr>
            <p:ph idx="1"/>
          </p:nvPr>
        </p:nvSpPr>
        <p:spPr/>
        <p:txBody>
          <a:bodyPr/>
          <a:lstStyle/>
          <a:p>
            <a:pPr marL="514350" indent="-514350">
              <a:buFont typeface="+mj-lt"/>
              <a:buAutoNum type="arabicPeriod"/>
            </a:pPr>
            <a:r>
              <a:rPr lang="vi-VN" dirty="0"/>
              <a:t>Thực tiễn 1: Hành chính giấy tờ </a:t>
            </a:r>
            <a:r>
              <a:rPr lang="vi-VN" dirty="0">
                <a:sym typeface="Wingdings" panose="05000000000000000000" pitchFamily="2" charset="2"/>
              </a:rPr>
              <a:t> Hệ thống liên thông quốc gia về văn bản điều hành.</a:t>
            </a:r>
          </a:p>
          <a:p>
            <a:pPr marL="514350" indent="-514350">
              <a:buFont typeface="+mj-lt"/>
              <a:buAutoNum type="arabicPeriod"/>
            </a:pPr>
            <a:r>
              <a:rPr lang="vi-VN" dirty="0">
                <a:sym typeface="Wingdings" panose="05000000000000000000" pitchFamily="2" charset="2"/>
              </a:rPr>
              <a:t>Thực tiễn 2: Dịch vụ công xin cho  Trung tâm hành chính công + dịch vụ công trực tuyến + một cửa điện tử</a:t>
            </a:r>
          </a:p>
          <a:p>
            <a:pPr marL="514350" indent="-514350">
              <a:buFont typeface="+mj-lt"/>
              <a:buAutoNum type="arabicPeriod"/>
            </a:pPr>
            <a:r>
              <a:rPr lang="vi-VN" dirty="0">
                <a:sym typeface="Wingdings" panose="05000000000000000000" pitchFamily="2" charset="2"/>
              </a:rPr>
              <a:t>Thực tiễn 3: Họp trực tiếp điều hành chống dịch </a:t>
            </a:r>
            <a:r>
              <a:rPr lang="vi-VN" dirty="0" err="1">
                <a:sym typeface="Wingdings" panose="05000000000000000000" pitchFamily="2" charset="2"/>
              </a:rPr>
              <a:t>Corona</a:t>
            </a:r>
            <a:r>
              <a:rPr lang="vi-VN" dirty="0">
                <a:sym typeface="Wingdings" panose="05000000000000000000" pitchFamily="2" charset="2"/>
              </a:rPr>
              <a:t>  điều hành trực tuyến</a:t>
            </a:r>
          </a:p>
          <a:p>
            <a:pPr marL="0" indent="0">
              <a:buNone/>
            </a:pPr>
            <a:endParaRPr lang="vi-VN" dirty="0"/>
          </a:p>
        </p:txBody>
      </p:sp>
    </p:spTree>
    <p:extLst>
      <p:ext uri="{BB962C8B-B14F-4D97-AF65-F5344CB8AC3E}">
        <p14:creationId xmlns:p14="http://schemas.microsoft.com/office/powerpoint/2010/main" val="2197433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CF350D4-B3B5-43E3-8EF9-B53916B7A77A}"/>
              </a:ext>
            </a:extLst>
          </p:cNvPr>
          <p:cNvSpPr>
            <a:spLocks noGrp="1"/>
          </p:cNvSpPr>
          <p:nvPr>
            <p:ph type="title"/>
          </p:nvPr>
        </p:nvSpPr>
        <p:spPr>
          <a:xfrm>
            <a:off x="838200" y="365125"/>
            <a:ext cx="10515600" cy="1325563"/>
          </a:xfrm>
        </p:spPr>
        <p:txBody>
          <a:bodyPr>
            <a:normAutofit/>
          </a:bodyPr>
          <a:lstStyle/>
          <a:p>
            <a:pPr algn="ctr"/>
            <a:r>
              <a:rPr lang="vi-VN"/>
              <a:t>Từ thực tiễn Việt Nam</a:t>
            </a:r>
          </a:p>
        </p:txBody>
      </p:sp>
      <p:graphicFrame>
        <p:nvGraphicFramePr>
          <p:cNvPr id="4" name="Content Placeholder 3">
            <a:extLst>
              <a:ext uri="{FF2B5EF4-FFF2-40B4-BE49-F238E27FC236}">
                <a16:creationId xmlns="" xmlns:a16="http://schemas.microsoft.com/office/drawing/2014/main" id="{FC78DF87-3392-4C41-BB1D-B9273E37C47A}"/>
              </a:ext>
            </a:extLst>
          </p:cNvPr>
          <p:cNvGraphicFramePr>
            <a:graphicFrameLocks noGrp="1"/>
          </p:cNvGraphicFramePr>
          <p:nvPr>
            <p:ph idx="1"/>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1267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EECB22D-94EA-455C-9A79-1FDB5F051EAA}"/>
              </a:ext>
            </a:extLst>
          </p:cNvPr>
          <p:cNvSpPr>
            <a:spLocks noGrp="1"/>
          </p:cNvSpPr>
          <p:nvPr>
            <p:ph type="title"/>
          </p:nvPr>
        </p:nvSpPr>
        <p:spPr/>
        <p:txBody>
          <a:bodyPr/>
          <a:lstStyle/>
          <a:p>
            <a:r>
              <a:rPr lang="vi-VN" dirty="0"/>
              <a:t>Những điểm nghẽn cần chú ý</a:t>
            </a:r>
          </a:p>
        </p:txBody>
      </p:sp>
      <p:sp>
        <p:nvSpPr>
          <p:cNvPr id="3" name="Content Placeholder 2">
            <a:extLst>
              <a:ext uri="{FF2B5EF4-FFF2-40B4-BE49-F238E27FC236}">
                <a16:creationId xmlns="" xmlns:a16="http://schemas.microsoft.com/office/drawing/2014/main" id="{422DE04E-EDCD-46F4-AC83-89BA99A4C4E3}"/>
              </a:ext>
            </a:extLst>
          </p:cNvPr>
          <p:cNvSpPr>
            <a:spLocks noGrp="1"/>
          </p:cNvSpPr>
          <p:nvPr>
            <p:ph idx="1"/>
          </p:nvPr>
        </p:nvSpPr>
        <p:spPr/>
        <p:txBody>
          <a:bodyPr>
            <a:normAutofit fontScale="85000" lnSpcReduction="10000"/>
          </a:bodyPr>
          <a:lstStyle/>
          <a:p>
            <a:pPr marL="514350" indent="-514350">
              <a:buFont typeface="+mj-lt"/>
              <a:buAutoNum type="arabicPeriod"/>
            </a:pPr>
            <a:r>
              <a:rPr lang="vi-VN" b="1" dirty="0"/>
              <a:t>Quản trị công yêu cầu năng lực quản lý trọn vòng đời và hướng tới mục đích</a:t>
            </a:r>
            <a:r>
              <a:rPr lang="vi-VN" dirty="0"/>
              <a:t> chứ không chỉ là các mục tiêu cụ thể, điều này đạt được bằng việc liên tục bảo đảm chất lượng và đo lường tiến độ, điều này chỉ làm được với việc </a:t>
            </a:r>
            <a:r>
              <a:rPr lang="vi-VN" b="1" dirty="0"/>
              <a:t>quản trị dựa trên dữ liệu</a:t>
            </a:r>
            <a:r>
              <a:rPr lang="vi-VN" dirty="0"/>
              <a:t>. Vì thế để CPĐT phát triển mạnh hơn trong giai đoạn tới, bộ phận quản lý Cải cách hành chính ngoài việc tiếp tục đơn giản hóa các thủ tục hành chính cần phải đưa ra cách làm mới sử dụng dữ liệu để theo dõi, đánh giá, đo lường và chủ động điều hành tại các cấp Chính quyền.</a:t>
            </a:r>
          </a:p>
          <a:p>
            <a:pPr marL="514350" indent="-514350">
              <a:buFont typeface="+mj-lt"/>
              <a:buAutoNum type="arabicPeriod"/>
            </a:pPr>
            <a:r>
              <a:rPr lang="vi-VN" dirty="0"/>
              <a:t>Chuyển đổi số cần nhìn toàn Chính phủ như một tổ chức thống nhất và chuyển đổi hướng tới nhu cầu của người dùng ( doanh nghiệp, người dân, công chức) vì thế </a:t>
            </a:r>
            <a:r>
              <a:rPr lang="vi-VN" b="1" dirty="0"/>
              <a:t>đơn vị phụ trách CNTT phải có khả năng xây dựng và vận hành nền tảng Chính phủ điện tử, quản lý tập trung các dự án đầu tư cho các nền tảng này và tạo hệ sinh thái </a:t>
            </a:r>
            <a:r>
              <a:rPr lang="vi-VN" dirty="0"/>
              <a:t>để các cấp Chính quyền phát triển các dịch vụ ứng dụng theo nhu cầu của họ.</a:t>
            </a:r>
          </a:p>
        </p:txBody>
      </p:sp>
    </p:spTree>
    <p:extLst>
      <p:ext uri="{BB962C8B-B14F-4D97-AF65-F5344CB8AC3E}">
        <p14:creationId xmlns:p14="http://schemas.microsoft.com/office/powerpoint/2010/main" val="725342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7ABF5E3-1695-4E48-912C-FB58C75F5F41}"/>
              </a:ext>
            </a:extLst>
          </p:cNvPr>
          <p:cNvSpPr>
            <a:spLocks noGrp="1"/>
          </p:cNvSpPr>
          <p:nvPr>
            <p:ph type="title"/>
          </p:nvPr>
        </p:nvSpPr>
        <p:spPr/>
        <p:txBody>
          <a:bodyPr/>
          <a:lstStyle/>
          <a:p>
            <a:r>
              <a:rPr lang="vi-VN" dirty="0"/>
              <a:t>Khuyến nghị đề xuất</a:t>
            </a:r>
          </a:p>
        </p:txBody>
      </p:sp>
      <p:sp>
        <p:nvSpPr>
          <p:cNvPr id="3" name="Content Placeholder 2">
            <a:extLst>
              <a:ext uri="{FF2B5EF4-FFF2-40B4-BE49-F238E27FC236}">
                <a16:creationId xmlns="" xmlns:a16="http://schemas.microsoft.com/office/drawing/2014/main" id="{A573CE31-50DE-42C5-9D4B-50AF6A2FC989}"/>
              </a:ext>
            </a:extLst>
          </p:cNvPr>
          <p:cNvSpPr>
            <a:spLocks noGrp="1"/>
          </p:cNvSpPr>
          <p:nvPr>
            <p:ph idx="1"/>
          </p:nvPr>
        </p:nvSpPr>
        <p:spPr/>
        <p:txBody>
          <a:bodyPr>
            <a:normAutofit lnSpcReduction="10000"/>
          </a:bodyPr>
          <a:lstStyle/>
          <a:p>
            <a:r>
              <a:rPr lang="vi-VN" sz="2200" dirty="0"/>
              <a:t>Khuyến nghị 1: Để chuẩn bị cho giai đoạn tiếp theo khi chuyển sang Kiến tạo và bền vững, cần có một chiến lược CPĐT hướng tới 2030 đi kèm với một kiến trúc tổng thể thực hiện và một đầu mối quản lý chương trình tổng thể.</a:t>
            </a:r>
          </a:p>
          <a:p>
            <a:r>
              <a:rPr lang="vi-VN" sz="2200" dirty="0"/>
              <a:t>Khuyến nghị 2: Cần một đề án tổng thể triển khai CPĐT giai </a:t>
            </a:r>
            <a:r>
              <a:rPr lang="vi-VN" sz="2200"/>
              <a:t>đoạn </a:t>
            </a:r>
            <a:r>
              <a:rPr lang="vi-VN" sz="2200" smtClean="0"/>
              <a:t>202</a:t>
            </a:r>
            <a:r>
              <a:rPr lang="en-US" sz="2200" smtClean="0"/>
              <a:t>1</a:t>
            </a:r>
            <a:r>
              <a:rPr lang="vi-VN" sz="2200" smtClean="0"/>
              <a:t>-2023 </a:t>
            </a:r>
            <a:r>
              <a:rPr lang="vi-VN" sz="2200" dirty="0"/>
              <a:t>trong đó gắn kết giữa cải cách quản trị công và chuyển đổi số. Đề án này đưa ra cách làm cụ thể và nguồn lực tương ứng để triển khai các nền tảng CPĐT song </a:t>
            </a:r>
            <a:r>
              <a:rPr lang="vi-VN" sz="2200" dirty="0" err="1"/>
              <a:t>song</a:t>
            </a:r>
            <a:r>
              <a:rPr lang="vi-VN" sz="2200" dirty="0"/>
              <a:t> với các công cụ hỗ trợ quản trị công như báo cáo, phân tích, quản lý tiến độ, quản lý rủi ro, quản lý chất lượng … trong đó nhấn mạnh 2 vai trò:</a:t>
            </a:r>
          </a:p>
          <a:p>
            <a:pPr marL="914400" lvl="1" indent="-457200">
              <a:buFont typeface="+mj-lt"/>
              <a:buAutoNum type="arabicPeriod"/>
            </a:pPr>
            <a:r>
              <a:rPr lang="vi-VN" sz="2200" dirty="0"/>
              <a:t>VPCP tập trung đưa ra phương thức hoạt động mới của các cơ quan nhà nước khi các giao dịch được số hóa và cho phép ra quyết định dựa trên dữ liệu.</a:t>
            </a:r>
          </a:p>
          <a:p>
            <a:pPr marL="914400" lvl="1" indent="-457200">
              <a:buFont typeface="+mj-lt"/>
              <a:buAutoNum type="arabicPeriod"/>
            </a:pPr>
            <a:r>
              <a:rPr lang="vi-VN" sz="2200" dirty="0"/>
              <a:t>Bộ TTTT là nhạc trưởng hài hòa hóa các hệ thống thông tin đã có để xây dựng nền tảng CPĐT thống nhất cho phép triển khai kết hợp tập trung – phân tán.</a:t>
            </a:r>
          </a:p>
        </p:txBody>
      </p:sp>
    </p:spTree>
    <p:extLst>
      <p:ext uri="{BB962C8B-B14F-4D97-AF65-F5344CB8AC3E}">
        <p14:creationId xmlns:p14="http://schemas.microsoft.com/office/powerpoint/2010/main" val="340138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7B46904-72BB-4B31-BF04-D0FE8C0A429F}"/>
              </a:ext>
            </a:extLst>
          </p:cNvPr>
          <p:cNvSpPr>
            <a:spLocks noGrp="1"/>
          </p:cNvSpPr>
          <p:nvPr>
            <p:ph type="title"/>
          </p:nvPr>
        </p:nvSpPr>
        <p:spPr/>
        <p:txBody>
          <a:bodyPr/>
          <a:lstStyle/>
          <a:p>
            <a:endParaRPr lang="vi-VN"/>
          </a:p>
        </p:txBody>
      </p:sp>
      <p:sp>
        <p:nvSpPr>
          <p:cNvPr id="3" name="Content Placeholder 2">
            <a:extLst>
              <a:ext uri="{FF2B5EF4-FFF2-40B4-BE49-F238E27FC236}">
                <a16:creationId xmlns="" xmlns:a16="http://schemas.microsoft.com/office/drawing/2014/main" id="{D56E2F91-EB71-4945-BF60-3E1DC8618232}"/>
              </a:ext>
            </a:extLst>
          </p:cNvPr>
          <p:cNvSpPr>
            <a:spLocks noGrp="1"/>
          </p:cNvSpPr>
          <p:nvPr>
            <p:ph idx="1"/>
          </p:nvPr>
        </p:nvSpPr>
        <p:spPr/>
        <p:txBody>
          <a:bodyPr/>
          <a:lstStyle/>
          <a:p>
            <a:pPr marL="0" indent="0">
              <a:buNone/>
            </a:pPr>
            <a:r>
              <a:rPr lang="vi-VN" dirty="0"/>
              <a:t>Trân trọng cảm ơn</a:t>
            </a:r>
          </a:p>
        </p:txBody>
      </p:sp>
    </p:spTree>
    <p:extLst>
      <p:ext uri="{BB962C8B-B14F-4D97-AF65-F5344CB8AC3E}">
        <p14:creationId xmlns:p14="http://schemas.microsoft.com/office/powerpoint/2010/main" val="316942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065D5F3-20A8-4748-9471-5C702C1D879A}"/>
              </a:ext>
            </a:extLst>
          </p:cNvPr>
          <p:cNvSpPr>
            <a:spLocks noGrp="1"/>
          </p:cNvSpPr>
          <p:nvPr>
            <p:ph type="title"/>
          </p:nvPr>
        </p:nvSpPr>
        <p:spPr/>
        <p:txBody>
          <a:bodyPr/>
          <a:lstStyle/>
          <a:p>
            <a:r>
              <a:rPr lang="en-US" dirty="0"/>
              <a:t>Nội dung</a:t>
            </a:r>
            <a:endParaRPr lang="vi-VN" dirty="0"/>
          </a:p>
        </p:txBody>
      </p:sp>
      <p:sp>
        <p:nvSpPr>
          <p:cNvPr id="3" name="Content Placeholder 2">
            <a:extLst>
              <a:ext uri="{FF2B5EF4-FFF2-40B4-BE49-F238E27FC236}">
                <a16:creationId xmlns="" xmlns:a16="http://schemas.microsoft.com/office/drawing/2014/main" id="{EC80D805-2B1F-49AA-BF67-3A228954A098}"/>
              </a:ext>
            </a:extLst>
          </p:cNvPr>
          <p:cNvSpPr>
            <a:spLocks noGrp="1"/>
          </p:cNvSpPr>
          <p:nvPr>
            <p:ph idx="1"/>
          </p:nvPr>
        </p:nvSpPr>
        <p:spPr/>
        <p:txBody>
          <a:bodyPr/>
          <a:lstStyle/>
          <a:p>
            <a:pPr marL="514350" indent="-514350">
              <a:buFont typeface="+mj-lt"/>
              <a:buAutoNum type="arabicPeriod"/>
            </a:pPr>
            <a:r>
              <a:rPr lang="en-US" dirty="0"/>
              <a:t>Kinh nghiệm quốc tế</a:t>
            </a:r>
          </a:p>
          <a:p>
            <a:pPr marL="514350" indent="-514350">
              <a:buFont typeface="+mj-lt"/>
              <a:buAutoNum type="arabicPeriod"/>
            </a:pPr>
            <a:r>
              <a:rPr lang="en-US" dirty="0"/>
              <a:t>Thực tiễn Việt Nam</a:t>
            </a:r>
          </a:p>
          <a:p>
            <a:pPr marL="514350" indent="-514350">
              <a:buFont typeface="+mj-lt"/>
              <a:buAutoNum type="arabicPeriod"/>
            </a:pPr>
            <a:r>
              <a:rPr lang="en-US" dirty="0"/>
              <a:t>Khuyến nghị đề xuất</a:t>
            </a:r>
            <a:endParaRPr lang="vi-VN" dirty="0"/>
          </a:p>
        </p:txBody>
      </p:sp>
    </p:spTree>
    <p:extLst>
      <p:ext uri="{BB962C8B-B14F-4D97-AF65-F5344CB8AC3E}">
        <p14:creationId xmlns:p14="http://schemas.microsoft.com/office/powerpoint/2010/main" val="3655468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7E5A517-0989-4CFF-A87C-F1A5BDE06560}"/>
              </a:ext>
            </a:extLst>
          </p:cNvPr>
          <p:cNvSpPr>
            <a:spLocks noGrp="1"/>
          </p:cNvSpPr>
          <p:nvPr>
            <p:ph type="title"/>
          </p:nvPr>
        </p:nvSpPr>
        <p:spPr>
          <a:xfrm>
            <a:off x="526073" y="4756638"/>
            <a:ext cx="11139854" cy="930447"/>
          </a:xfrm>
        </p:spPr>
        <p:txBody>
          <a:bodyPr vert="horz" lIns="91440" tIns="45720" rIns="91440" bIns="45720" rtlCol="0" anchor="b">
            <a:normAutofit/>
          </a:bodyPr>
          <a:lstStyle/>
          <a:p>
            <a:pPr algn="ctr"/>
            <a:r>
              <a:rPr lang="en-US" sz="4200" b="1" kern="1200" dirty="0">
                <a:latin typeface="+mj-lt"/>
                <a:ea typeface="+mj-ea"/>
                <a:cs typeface="+mj-cs"/>
              </a:rPr>
              <a:t>Nghị quyết số 52-NQ/TW: </a:t>
            </a:r>
            <a:r>
              <a:rPr lang="en-US" sz="4200" kern="1200" dirty="0">
                <a:latin typeface="+mj-lt"/>
                <a:ea typeface="+mj-ea"/>
                <a:cs typeface="+mj-cs"/>
              </a:rPr>
              <a:t>Mục tiêu top 4 ASEAN. </a:t>
            </a:r>
          </a:p>
        </p:txBody>
      </p:sp>
      <p:graphicFrame>
        <p:nvGraphicFramePr>
          <p:cNvPr id="5" name="Table 4">
            <a:extLst>
              <a:ext uri="{FF2B5EF4-FFF2-40B4-BE49-F238E27FC236}">
                <a16:creationId xmlns="" xmlns:a16="http://schemas.microsoft.com/office/drawing/2014/main" id="{002A4ADC-0EDE-43B3-87EB-E2D3D0551555}"/>
              </a:ext>
            </a:extLst>
          </p:cNvPr>
          <p:cNvGraphicFramePr>
            <a:graphicFrameLocks noGrp="1"/>
          </p:cNvGraphicFramePr>
          <p:nvPr/>
        </p:nvGraphicFramePr>
        <p:xfrm>
          <a:off x="354914" y="307731"/>
          <a:ext cx="11427075" cy="3997642"/>
        </p:xfrm>
        <a:graphic>
          <a:graphicData uri="http://schemas.openxmlformats.org/drawingml/2006/table">
            <a:tbl>
              <a:tblPr/>
              <a:tblGrid>
                <a:gridCol w="732361">
                  <a:extLst>
                    <a:ext uri="{9D8B030D-6E8A-4147-A177-3AD203B41FA5}">
                      <a16:colId xmlns="" xmlns:a16="http://schemas.microsoft.com/office/drawing/2014/main" val="4025670183"/>
                    </a:ext>
                  </a:extLst>
                </a:gridCol>
                <a:gridCol w="1643946">
                  <a:extLst>
                    <a:ext uri="{9D8B030D-6E8A-4147-A177-3AD203B41FA5}">
                      <a16:colId xmlns="" xmlns:a16="http://schemas.microsoft.com/office/drawing/2014/main" val="472090932"/>
                    </a:ext>
                  </a:extLst>
                </a:gridCol>
                <a:gridCol w="1131346">
                  <a:extLst>
                    <a:ext uri="{9D8B030D-6E8A-4147-A177-3AD203B41FA5}">
                      <a16:colId xmlns="" xmlns:a16="http://schemas.microsoft.com/office/drawing/2014/main" val="1856652879"/>
                    </a:ext>
                  </a:extLst>
                </a:gridCol>
                <a:gridCol w="1131346">
                  <a:extLst>
                    <a:ext uri="{9D8B030D-6E8A-4147-A177-3AD203B41FA5}">
                      <a16:colId xmlns="" xmlns:a16="http://schemas.microsoft.com/office/drawing/2014/main" val="3966649050"/>
                    </a:ext>
                  </a:extLst>
                </a:gridCol>
                <a:gridCol w="1131346">
                  <a:extLst>
                    <a:ext uri="{9D8B030D-6E8A-4147-A177-3AD203B41FA5}">
                      <a16:colId xmlns="" xmlns:a16="http://schemas.microsoft.com/office/drawing/2014/main" val="3839918398"/>
                    </a:ext>
                  </a:extLst>
                </a:gridCol>
                <a:gridCol w="1131346">
                  <a:extLst>
                    <a:ext uri="{9D8B030D-6E8A-4147-A177-3AD203B41FA5}">
                      <a16:colId xmlns="" xmlns:a16="http://schemas.microsoft.com/office/drawing/2014/main" val="1890879180"/>
                    </a:ext>
                  </a:extLst>
                </a:gridCol>
                <a:gridCol w="1131346">
                  <a:extLst>
                    <a:ext uri="{9D8B030D-6E8A-4147-A177-3AD203B41FA5}">
                      <a16:colId xmlns="" xmlns:a16="http://schemas.microsoft.com/office/drawing/2014/main" val="2764634297"/>
                    </a:ext>
                  </a:extLst>
                </a:gridCol>
                <a:gridCol w="1131346">
                  <a:extLst>
                    <a:ext uri="{9D8B030D-6E8A-4147-A177-3AD203B41FA5}">
                      <a16:colId xmlns="" xmlns:a16="http://schemas.microsoft.com/office/drawing/2014/main" val="839125565"/>
                    </a:ext>
                  </a:extLst>
                </a:gridCol>
                <a:gridCol w="1131346">
                  <a:extLst>
                    <a:ext uri="{9D8B030D-6E8A-4147-A177-3AD203B41FA5}">
                      <a16:colId xmlns="" xmlns:a16="http://schemas.microsoft.com/office/drawing/2014/main" val="509770594"/>
                    </a:ext>
                  </a:extLst>
                </a:gridCol>
                <a:gridCol w="1131346">
                  <a:extLst>
                    <a:ext uri="{9D8B030D-6E8A-4147-A177-3AD203B41FA5}">
                      <a16:colId xmlns="" xmlns:a16="http://schemas.microsoft.com/office/drawing/2014/main" val="1498314459"/>
                    </a:ext>
                  </a:extLst>
                </a:gridCol>
              </a:tblGrid>
              <a:tr h="363422">
                <a:tc>
                  <a:txBody>
                    <a:bodyPr/>
                    <a:lstStyle/>
                    <a:p>
                      <a:pPr algn="l" rtl="0" fontAlgn="b">
                        <a:spcBef>
                          <a:spcPts val="0"/>
                        </a:spcBef>
                        <a:spcAft>
                          <a:spcPts val="0"/>
                        </a:spcAft>
                      </a:pPr>
                      <a:r>
                        <a:rPr lang="vi-VN" sz="1900" b="1" i="0" u="none" strike="noStrike">
                          <a:solidFill>
                            <a:srgbClr val="000000"/>
                          </a:solidFill>
                          <a:effectLst/>
                          <a:latin typeface="Calibri" panose="020F0502020204030204" pitchFamily="34" charset="0"/>
                        </a:rPr>
                        <a:t>TT</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1" i="0" u="none" strike="noStrike">
                          <a:solidFill>
                            <a:srgbClr val="000000"/>
                          </a:solidFill>
                          <a:effectLst/>
                          <a:latin typeface="Calibri" panose="020F0502020204030204" pitchFamily="34" charset="0"/>
                        </a:rPr>
                        <a:t>Quốc gia</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1" i="0" u="none" strike="noStrike">
                          <a:solidFill>
                            <a:srgbClr val="000000"/>
                          </a:solidFill>
                          <a:effectLst/>
                          <a:latin typeface="Calibri" panose="020F0502020204030204" pitchFamily="34" charset="0"/>
                        </a:rPr>
                        <a:t>2018</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1" i="0" u="none" strike="noStrike">
                          <a:solidFill>
                            <a:srgbClr val="000000"/>
                          </a:solidFill>
                          <a:effectLst/>
                          <a:latin typeface="Calibri" panose="020F0502020204030204" pitchFamily="34" charset="0"/>
                        </a:rPr>
                        <a:t>2016</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1" i="0" u="none" strike="noStrike">
                          <a:solidFill>
                            <a:srgbClr val="000000"/>
                          </a:solidFill>
                          <a:effectLst/>
                          <a:latin typeface="Calibri" panose="020F0502020204030204" pitchFamily="34" charset="0"/>
                        </a:rPr>
                        <a:t>2014</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1" i="0" u="none" strike="noStrike">
                          <a:solidFill>
                            <a:srgbClr val="000000"/>
                          </a:solidFill>
                          <a:effectLst/>
                          <a:latin typeface="Calibri" panose="020F0502020204030204" pitchFamily="34" charset="0"/>
                        </a:rPr>
                        <a:t>2012</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1" i="0" u="none" strike="noStrike">
                          <a:solidFill>
                            <a:srgbClr val="000000"/>
                          </a:solidFill>
                          <a:effectLst/>
                          <a:latin typeface="Calibri" panose="020F0502020204030204" pitchFamily="34" charset="0"/>
                        </a:rPr>
                        <a:t>2010</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1" i="0" u="none" strike="noStrike">
                          <a:solidFill>
                            <a:srgbClr val="000000"/>
                          </a:solidFill>
                          <a:effectLst/>
                          <a:latin typeface="Calibri" panose="020F0502020204030204" pitchFamily="34" charset="0"/>
                        </a:rPr>
                        <a:t>2008</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1" i="0" u="none" strike="noStrike">
                          <a:solidFill>
                            <a:srgbClr val="000000"/>
                          </a:solidFill>
                          <a:effectLst/>
                          <a:latin typeface="Calibri" panose="020F0502020204030204" pitchFamily="34" charset="0"/>
                        </a:rPr>
                        <a:t>2005</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1" i="0" u="none" strike="noStrike">
                          <a:solidFill>
                            <a:srgbClr val="000000"/>
                          </a:solidFill>
                          <a:effectLst/>
                          <a:latin typeface="Calibri" panose="020F0502020204030204" pitchFamily="34" charset="0"/>
                        </a:rPr>
                        <a:t>2004</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extLst>
                  <a:ext uri="{0D108BD9-81ED-4DB2-BD59-A6C34878D82A}">
                    <a16:rowId xmlns="" xmlns:a16="http://schemas.microsoft.com/office/drawing/2014/main" val="4215228867"/>
                  </a:ext>
                </a:extLst>
              </a:tr>
              <a:tr h="363422">
                <a:tc>
                  <a:txBody>
                    <a:bodyPr/>
                    <a:lstStyle/>
                    <a:p>
                      <a:pPr algn="r" rtl="0" fontAlgn="b">
                        <a:spcBef>
                          <a:spcPts val="0"/>
                        </a:spcBef>
                        <a:spcAft>
                          <a:spcPts val="0"/>
                        </a:spcAft>
                      </a:pPr>
                      <a:r>
                        <a:rPr lang="vi-VN" sz="1900" b="0" i="0" u="none" strike="noStrike">
                          <a:solidFill>
                            <a:srgbClr val="000000"/>
                          </a:solidFill>
                          <a:effectLst/>
                          <a:latin typeface="Calibri" panose="020F0502020204030204" pitchFamily="34" charset="0"/>
                        </a:rPr>
                        <a:t>1</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Singapore</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7</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4</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3</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10</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11</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23</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7</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0" i="0" u="none" strike="noStrike">
                          <a:solidFill>
                            <a:srgbClr val="000000"/>
                          </a:solidFill>
                          <a:effectLst/>
                          <a:latin typeface="Calibri" panose="020F0502020204030204" pitchFamily="34" charset="0"/>
                        </a:rPr>
                        <a:t>8</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extLst>
                  <a:ext uri="{0D108BD9-81ED-4DB2-BD59-A6C34878D82A}">
                    <a16:rowId xmlns="" xmlns:a16="http://schemas.microsoft.com/office/drawing/2014/main" val="125874012"/>
                  </a:ext>
                </a:extLst>
              </a:tr>
              <a:tr h="363422">
                <a:tc>
                  <a:txBody>
                    <a:bodyPr/>
                    <a:lstStyle/>
                    <a:p>
                      <a:pPr algn="r" rtl="0" fontAlgn="b">
                        <a:spcBef>
                          <a:spcPts val="0"/>
                        </a:spcBef>
                        <a:spcAft>
                          <a:spcPts val="0"/>
                        </a:spcAft>
                      </a:pPr>
                      <a:r>
                        <a:rPr lang="vi-VN" sz="1900" b="0" i="0" u="none" strike="noStrike">
                          <a:solidFill>
                            <a:srgbClr val="006100"/>
                          </a:solidFill>
                          <a:effectLst/>
                          <a:latin typeface="Arial" panose="020B0604020202020204" pitchFamily="34" charset="0"/>
                        </a:rPr>
                        <a:t>2</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Malaysia</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48</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60</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52</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40</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32</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34</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43</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rtl="0" fontAlgn="b">
                        <a:spcBef>
                          <a:spcPts val="0"/>
                        </a:spcBef>
                        <a:spcAft>
                          <a:spcPts val="0"/>
                        </a:spcAft>
                      </a:pPr>
                      <a:r>
                        <a:rPr lang="vi-VN" sz="1900" b="0" i="0" u="none" strike="noStrike">
                          <a:solidFill>
                            <a:srgbClr val="006100"/>
                          </a:solidFill>
                          <a:effectLst/>
                          <a:latin typeface="Arial" panose="020B0604020202020204" pitchFamily="34" charset="0"/>
                        </a:rPr>
                        <a:t>42</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 xmlns:a16="http://schemas.microsoft.com/office/drawing/2014/main" val="3724903152"/>
                  </a:ext>
                </a:extLst>
              </a:tr>
              <a:tr h="363422">
                <a:tc>
                  <a:txBody>
                    <a:bodyPr/>
                    <a:lstStyle/>
                    <a:p>
                      <a:pPr algn="r" rtl="0" fontAlgn="b">
                        <a:spcBef>
                          <a:spcPts val="0"/>
                        </a:spcBef>
                        <a:spcAft>
                          <a:spcPts val="0"/>
                        </a:spcAft>
                      </a:pPr>
                      <a:r>
                        <a:rPr lang="vi-VN" sz="1900" b="0" i="0" u="none" strike="noStrike">
                          <a:solidFill>
                            <a:srgbClr val="006100"/>
                          </a:solidFill>
                          <a:effectLst/>
                          <a:latin typeface="Arial" panose="020B0604020202020204" pitchFamily="34" charset="0"/>
                        </a:rPr>
                        <a:t>3</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Philippines</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73</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71</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95</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88</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78</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66</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41</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rtl="0" fontAlgn="b">
                        <a:spcBef>
                          <a:spcPts val="0"/>
                        </a:spcBef>
                        <a:spcAft>
                          <a:spcPts val="0"/>
                        </a:spcAft>
                      </a:pPr>
                      <a:r>
                        <a:rPr lang="vi-VN" sz="1900" b="0" i="0" u="none" strike="noStrike">
                          <a:solidFill>
                            <a:srgbClr val="006100"/>
                          </a:solidFill>
                          <a:effectLst/>
                          <a:latin typeface="Arial" panose="020B0604020202020204" pitchFamily="34" charset="0"/>
                        </a:rPr>
                        <a:t>47</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 xmlns:a16="http://schemas.microsoft.com/office/drawing/2014/main" val="3045725749"/>
                  </a:ext>
                </a:extLst>
              </a:tr>
              <a:tr h="363422">
                <a:tc>
                  <a:txBody>
                    <a:bodyPr/>
                    <a:lstStyle/>
                    <a:p>
                      <a:pPr algn="r" rtl="0" fontAlgn="b">
                        <a:spcBef>
                          <a:spcPts val="0"/>
                        </a:spcBef>
                        <a:spcAft>
                          <a:spcPts val="0"/>
                        </a:spcAft>
                      </a:pPr>
                      <a:r>
                        <a:rPr lang="vi-VN" sz="1900" b="0" i="0" u="none" strike="noStrike">
                          <a:solidFill>
                            <a:srgbClr val="006100"/>
                          </a:solidFill>
                          <a:effectLst/>
                          <a:latin typeface="Arial" panose="020B0604020202020204" pitchFamily="34" charset="0"/>
                        </a:rPr>
                        <a:t>4</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Thái Lan</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75</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77</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102</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92</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76</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62</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rtl="0" fontAlgn="b">
                        <a:spcBef>
                          <a:spcPts val="0"/>
                        </a:spcBef>
                        <a:spcAft>
                          <a:spcPts val="0"/>
                        </a:spcAft>
                      </a:pPr>
                      <a:r>
                        <a:rPr lang="vi-VN" sz="1900" b="0" i="0" u="none" strike="noStrike">
                          <a:solidFill>
                            <a:srgbClr val="006100"/>
                          </a:solidFill>
                          <a:effectLst/>
                          <a:latin typeface="Arial" panose="020B0604020202020204" pitchFamily="34" charset="0"/>
                        </a:rPr>
                        <a:t>46</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rtl="0" fontAlgn="b">
                        <a:spcBef>
                          <a:spcPts val="0"/>
                        </a:spcBef>
                        <a:spcAft>
                          <a:spcPts val="0"/>
                        </a:spcAft>
                      </a:pPr>
                      <a:r>
                        <a:rPr lang="vi-VN" sz="1900" b="0" i="0" u="none" strike="noStrike">
                          <a:solidFill>
                            <a:srgbClr val="006100"/>
                          </a:solidFill>
                          <a:effectLst/>
                          <a:latin typeface="Arial" panose="020B0604020202020204" pitchFamily="34" charset="0"/>
                        </a:rPr>
                        <a:t>50</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 xmlns:a16="http://schemas.microsoft.com/office/drawing/2014/main" val="40825606"/>
                  </a:ext>
                </a:extLst>
              </a:tr>
              <a:tr h="363422">
                <a:tc>
                  <a:txBody>
                    <a:bodyPr/>
                    <a:lstStyle/>
                    <a:p>
                      <a:pPr algn="r" rtl="0" fontAlgn="b">
                        <a:spcBef>
                          <a:spcPts val="0"/>
                        </a:spcBef>
                        <a:spcAft>
                          <a:spcPts val="0"/>
                        </a:spcAft>
                      </a:pPr>
                      <a:r>
                        <a:rPr lang="vi-VN" sz="1900" b="0" i="0" u="none" strike="noStrike">
                          <a:solidFill>
                            <a:srgbClr val="000000"/>
                          </a:solidFill>
                          <a:effectLst/>
                          <a:latin typeface="Calibri" panose="020F0502020204030204" pitchFamily="34" charset="0"/>
                        </a:rPr>
                        <a:t>5</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Brunei</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59</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83</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86</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54</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68</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47</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73</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0" i="0" u="none" strike="noStrike">
                          <a:solidFill>
                            <a:srgbClr val="000000"/>
                          </a:solidFill>
                          <a:effectLst/>
                          <a:latin typeface="Calibri" panose="020F0502020204030204" pitchFamily="34" charset="0"/>
                        </a:rPr>
                        <a:t>63</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extLst>
                  <a:ext uri="{0D108BD9-81ED-4DB2-BD59-A6C34878D82A}">
                    <a16:rowId xmlns="" xmlns:a16="http://schemas.microsoft.com/office/drawing/2014/main" val="4033365094"/>
                  </a:ext>
                </a:extLst>
              </a:tr>
              <a:tr h="363422">
                <a:tc>
                  <a:txBody>
                    <a:bodyPr/>
                    <a:lstStyle/>
                    <a:p>
                      <a:pPr algn="r" rtl="0" fontAlgn="b">
                        <a:spcBef>
                          <a:spcPts val="0"/>
                        </a:spcBef>
                        <a:spcAft>
                          <a:spcPts val="0"/>
                        </a:spcAft>
                      </a:pPr>
                      <a:r>
                        <a:rPr lang="vi-VN" sz="1900" b="0" i="0" u="none" strike="noStrike">
                          <a:solidFill>
                            <a:srgbClr val="9C5700"/>
                          </a:solidFill>
                          <a:effectLst/>
                          <a:latin typeface="Arial" panose="020B0604020202020204" pitchFamily="34" charset="0"/>
                        </a:rPr>
                        <a:t>6</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rtl="0" fontAlgn="b">
                        <a:spcBef>
                          <a:spcPts val="0"/>
                        </a:spcBef>
                        <a:spcAft>
                          <a:spcPts val="0"/>
                        </a:spcAft>
                      </a:pPr>
                      <a:r>
                        <a:rPr lang="vi-VN" sz="1900" b="0" i="0" u="none" strike="noStrike">
                          <a:solidFill>
                            <a:srgbClr val="9C5700"/>
                          </a:solidFill>
                          <a:effectLst/>
                          <a:latin typeface="Arial" panose="020B0604020202020204" pitchFamily="34" charset="0"/>
                        </a:rPr>
                        <a:t>Việt Nam</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rtl="0" fontAlgn="b">
                        <a:spcBef>
                          <a:spcPts val="0"/>
                        </a:spcBef>
                        <a:spcAft>
                          <a:spcPts val="0"/>
                        </a:spcAft>
                      </a:pPr>
                      <a:r>
                        <a:rPr lang="vi-VN" sz="1900" b="0" i="0" u="none" strike="noStrike">
                          <a:solidFill>
                            <a:srgbClr val="9C5700"/>
                          </a:solidFill>
                          <a:effectLst/>
                          <a:latin typeface="Arial" panose="020B0604020202020204" pitchFamily="34" charset="0"/>
                        </a:rPr>
                        <a:t>88</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rtl="0" fontAlgn="b">
                        <a:spcBef>
                          <a:spcPts val="0"/>
                        </a:spcBef>
                        <a:spcAft>
                          <a:spcPts val="0"/>
                        </a:spcAft>
                      </a:pPr>
                      <a:r>
                        <a:rPr lang="vi-VN" sz="1900" b="0" i="0" u="none" strike="noStrike">
                          <a:solidFill>
                            <a:srgbClr val="9C5700"/>
                          </a:solidFill>
                          <a:effectLst/>
                          <a:latin typeface="Arial" panose="020B0604020202020204" pitchFamily="34" charset="0"/>
                        </a:rPr>
                        <a:t>89 </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rtl="0" fontAlgn="b">
                        <a:spcBef>
                          <a:spcPts val="0"/>
                        </a:spcBef>
                        <a:spcAft>
                          <a:spcPts val="0"/>
                        </a:spcAft>
                      </a:pPr>
                      <a:r>
                        <a:rPr lang="vi-VN" sz="1900" b="0" i="0" u="none" strike="noStrike">
                          <a:solidFill>
                            <a:srgbClr val="9C5700"/>
                          </a:solidFill>
                          <a:effectLst/>
                          <a:latin typeface="Arial" panose="020B0604020202020204" pitchFamily="34" charset="0"/>
                        </a:rPr>
                        <a:t>99 </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rtl="0" fontAlgn="b">
                        <a:spcBef>
                          <a:spcPts val="0"/>
                        </a:spcBef>
                        <a:spcAft>
                          <a:spcPts val="0"/>
                        </a:spcAft>
                      </a:pPr>
                      <a:r>
                        <a:rPr lang="vi-VN" sz="1900" b="0" i="0" u="none" strike="noStrike">
                          <a:solidFill>
                            <a:srgbClr val="9C5700"/>
                          </a:solidFill>
                          <a:effectLst/>
                          <a:latin typeface="Arial" panose="020B0604020202020204" pitchFamily="34" charset="0"/>
                        </a:rPr>
                        <a:t>83 </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rtl="0" fontAlgn="b">
                        <a:spcBef>
                          <a:spcPts val="0"/>
                        </a:spcBef>
                        <a:spcAft>
                          <a:spcPts val="0"/>
                        </a:spcAft>
                      </a:pPr>
                      <a:r>
                        <a:rPr lang="vi-VN" sz="1900" b="0" i="0" u="none" strike="noStrike">
                          <a:solidFill>
                            <a:srgbClr val="9C5700"/>
                          </a:solidFill>
                          <a:effectLst/>
                          <a:latin typeface="Arial" panose="020B0604020202020204" pitchFamily="34" charset="0"/>
                        </a:rPr>
                        <a:t>90 </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rtl="0" fontAlgn="b">
                        <a:spcBef>
                          <a:spcPts val="0"/>
                        </a:spcBef>
                        <a:spcAft>
                          <a:spcPts val="0"/>
                        </a:spcAft>
                      </a:pPr>
                      <a:r>
                        <a:rPr lang="vi-VN" sz="1900" b="0" i="0" u="none" strike="noStrike">
                          <a:solidFill>
                            <a:srgbClr val="9C5700"/>
                          </a:solidFill>
                          <a:effectLst/>
                          <a:latin typeface="Arial" panose="020B0604020202020204" pitchFamily="34" charset="0"/>
                        </a:rPr>
                        <a:t>91 </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rtl="0" fontAlgn="b">
                        <a:spcBef>
                          <a:spcPts val="0"/>
                        </a:spcBef>
                        <a:spcAft>
                          <a:spcPts val="0"/>
                        </a:spcAft>
                      </a:pPr>
                      <a:r>
                        <a:rPr lang="vi-VN" sz="1900" b="0" i="0" u="none" strike="noStrike">
                          <a:solidFill>
                            <a:srgbClr val="9C5700"/>
                          </a:solidFill>
                          <a:effectLst/>
                          <a:latin typeface="Arial" panose="020B0604020202020204" pitchFamily="34" charset="0"/>
                        </a:rPr>
                        <a:t>105 </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r" rtl="0" fontAlgn="b">
                        <a:spcBef>
                          <a:spcPts val="0"/>
                        </a:spcBef>
                        <a:spcAft>
                          <a:spcPts val="0"/>
                        </a:spcAft>
                      </a:pPr>
                      <a:r>
                        <a:rPr lang="vi-VN" sz="1900" b="0" i="0" u="none" strike="noStrike">
                          <a:solidFill>
                            <a:srgbClr val="9C5700"/>
                          </a:solidFill>
                          <a:effectLst/>
                          <a:latin typeface="Arial" panose="020B0604020202020204" pitchFamily="34" charset="0"/>
                        </a:rPr>
                        <a:t>112</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extLst>
                  <a:ext uri="{0D108BD9-81ED-4DB2-BD59-A6C34878D82A}">
                    <a16:rowId xmlns="" xmlns:a16="http://schemas.microsoft.com/office/drawing/2014/main" val="1693707208"/>
                  </a:ext>
                </a:extLst>
              </a:tr>
              <a:tr h="363422">
                <a:tc>
                  <a:txBody>
                    <a:bodyPr/>
                    <a:lstStyle/>
                    <a:p>
                      <a:pPr algn="r" rtl="0" fontAlgn="b">
                        <a:spcBef>
                          <a:spcPts val="0"/>
                        </a:spcBef>
                        <a:spcAft>
                          <a:spcPts val="0"/>
                        </a:spcAft>
                      </a:pPr>
                      <a:r>
                        <a:rPr lang="vi-VN" sz="1900" b="0" i="0" u="none" strike="noStrike">
                          <a:solidFill>
                            <a:srgbClr val="000000"/>
                          </a:solidFill>
                          <a:effectLst/>
                          <a:latin typeface="Calibri" panose="020F0502020204030204" pitchFamily="34" charset="0"/>
                        </a:rPr>
                        <a:t>7</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Indonesia</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107</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116</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106</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97</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109</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106</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96</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0" i="0" u="none" strike="noStrike">
                          <a:solidFill>
                            <a:srgbClr val="000000"/>
                          </a:solidFill>
                          <a:effectLst/>
                          <a:latin typeface="Calibri" panose="020F0502020204030204" pitchFamily="34" charset="0"/>
                        </a:rPr>
                        <a:t>85</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extLst>
                  <a:ext uri="{0D108BD9-81ED-4DB2-BD59-A6C34878D82A}">
                    <a16:rowId xmlns="" xmlns:a16="http://schemas.microsoft.com/office/drawing/2014/main" val="3490640202"/>
                  </a:ext>
                </a:extLst>
              </a:tr>
              <a:tr h="363422">
                <a:tc>
                  <a:txBody>
                    <a:bodyPr/>
                    <a:lstStyle/>
                    <a:p>
                      <a:pPr algn="r" rtl="0" fontAlgn="b">
                        <a:spcBef>
                          <a:spcPts val="0"/>
                        </a:spcBef>
                        <a:spcAft>
                          <a:spcPts val="0"/>
                        </a:spcAft>
                      </a:pPr>
                      <a:r>
                        <a:rPr lang="vi-VN" sz="1900" b="0" i="0" u="none" strike="noStrike">
                          <a:solidFill>
                            <a:srgbClr val="000000"/>
                          </a:solidFill>
                          <a:effectLst/>
                          <a:latin typeface="Calibri" panose="020F0502020204030204" pitchFamily="34" charset="0"/>
                        </a:rPr>
                        <a:t>8</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Lào</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162</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148</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152</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153</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151</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156</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147</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0" i="0" u="none" strike="noStrike">
                          <a:solidFill>
                            <a:srgbClr val="000000"/>
                          </a:solidFill>
                          <a:effectLst/>
                          <a:latin typeface="Calibri" panose="020F0502020204030204" pitchFamily="34" charset="0"/>
                        </a:rPr>
                        <a:t>144</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extLst>
                  <a:ext uri="{0D108BD9-81ED-4DB2-BD59-A6C34878D82A}">
                    <a16:rowId xmlns="" xmlns:a16="http://schemas.microsoft.com/office/drawing/2014/main" val="234077401"/>
                  </a:ext>
                </a:extLst>
              </a:tr>
              <a:tr h="363422">
                <a:tc>
                  <a:txBody>
                    <a:bodyPr/>
                    <a:lstStyle/>
                    <a:p>
                      <a:pPr algn="r" rtl="0" fontAlgn="b">
                        <a:spcBef>
                          <a:spcPts val="0"/>
                        </a:spcBef>
                        <a:spcAft>
                          <a:spcPts val="0"/>
                        </a:spcAft>
                      </a:pPr>
                      <a:r>
                        <a:rPr lang="vi-VN" sz="1900" b="0" i="0" u="none" strike="noStrike">
                          <a:solidFill>
                            <a:srgbClr val="000000"/>
                          </a:solidFill>
                          <a:effectLst/>
                          <a:latin typeface="Calibri" panose="020F0502020204030204" pitchFamily="34" charset="0"/>
                        </a:rPr>
                        <a:t>9</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Campuchia</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145</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158</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139</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155</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140</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115</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128</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0" i="0" u="none" strike="noStrike">
                          <a:solidFill>
                            <a:srgbClr val="000000"/>
                          </a:solidFill>
                          <a:effectLst/>
                          <a:latin typeface="Calibri" panose="020F0502020204030204" pitchFamily="34" charset="0"/>
                        </a:rPr>
                        <a:t>129</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extLst>
                  <a:ext uri="{0D108BD9-81ED-4DB2-BD59-A6C34878D82A}">
                    <a16:rowId xmlns="" xmlns:a16="http://schemas.microsoft.com/office/drawing/2014/main" val="2661323081"/>
                  </a:ext>
                </a:extLst>
              </a:tr>
              <a:tr h="363422">
                <a:tc>
                  <a:txBody>
                    <a:bodyPr/>
                    <a:lstStyle/>
                    <a:p>
                      <a:pPr algn="r" rtl="0" fontAlgn="b">
                        <a:spcBef>
                          <a:spcPts val="0"/>
                        </a:spcBef>
                        <a:spcAft>
                          <a:spcPts val="0"/>
                        </a:spcAft>
                      </a:pPr>
                      <a:r>
                        <a:rPr lang="vi-VN" sz="1900" b="0" i="0" u="none" strike="noStrike">
                          <a:solidFill>
                            <a:srgbClr val="000000"/>
                          </a:solidFill>
                          <a:effectLst/>
                          <a:latin typeface="Calibri" panose="020F0502020204030204" pitchFamily="34" charset="0"/>
                        </a:rPr>
                        <a:t>11</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Myanmar</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157</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169</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175</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160</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141</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145</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l" rtl="0" fontAlgn="b">
                        <a:spcBef>
                          <a:spcPts val="0"/>
                        </a:spcBef>
                        <a:spcAft>
                          <a:spcPts val="0"/>
                        </a:spcAft>
                      </a:pPr>
                      <a:r>
                        <a:rPr lang="vi-VN" sz="1900" b="0" i="0" u="none" strike="noStrike">
                          <a:solidFill>
                            <a:srgbClr val="000000"/>
                          </a:solidFill>
                          <a:effectLst/>
                          <a:latin typeface="Calibri" panose="020F0502020204030204" pitchFamily="34" charset="0"/>
                        </a:rPr>
                        <a:t>129</a:t>
                      </a:r>
                      <a:endParaRPr lang="vi-VN" sz="3100" b="0" i="0" u="none" strike="noStrike">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tc>
                  <a:txBody>
                    <a:bodyPr/>
                    <a:lstStyle/>
                    <a:p>
                      <a:pPr algn="r" rtl="0" fontAlgn="b">
                        <a:spcBef>
                          <a:spcPts val="0"/>
                        </a:spcBef>
                        <a:spcAft>
                          <a:spcPts val="0"/>
                        </a:spcAft>
                      </a:pPr>
                      <a:r>
                        <a:rPr lang="vi-VN" sz="1900" b="0" i="0" u="none" strike="noStrike" dirty="0">
                          <a:solidFill>
                            <a:srgbClr val="000000"/>
                          </a:solidFill>
                          <a:effectLst/>
                          <a:latin typeface="Calibri" panose="020F0502020204030204" pitchFamily="34" charset="0"/>
                        </a:rPr>
                        <a:t>123</a:t>
                      </a:r>
                      <a:endParaRPr lang="vi-VN" sz="3100" b="0" i="0" u="none" strike="noStrike" dirty="0">
                        <a:effectLst/>
                        <a:latin typeface="Arial" panose="020B0604020202020204" pitchFamily="34" charset="0"/>
                      </a:endParaRPr>
                    </a:p>
                  </a:txBody>
                  <a:tcPr marL="10960" marR="10960" marT="109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BF5"/>
                    </a:solidFill>
                  </a:tcPr>
                </a:tc>
                <a:extLst>
                  <a:ext uri="{0D108BD9-81ED-4DB2-BD59-A6C34878D82A}">
                    <a16:rowId xmlns="" xmlns:a16="http://schemas.microsoft.com/office/drawing/2014/main" val="1212891813"/>
                  </a:ext>
                </a:extLst>
              </a:tr>
            </a:tbl>
          </a:graphicData>
        </a:graphic>
      </p:graphicFrame>
    </p:spTree>
    <p:extLst>
      <p:ext uri="{BB962C8B-B14F-4D97-AF65-F5344CB8AC3E}">
        <p14:creationId xmlns:p14="http://schemas.microsoft.com/office/powerpoint/2010/main" val="885818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CC7913-96D4-42F7-943D-C6C0DD3B93A6}"/>
              </a:ext>
            </a:extLst>
          </p:cNvPr>
          <p:cNvSpPr>
            <a:spLocks noGrp="1"/>
          </p:cNvSpPr>
          <p:nvPr>
            <p:ph type="title"/>
          </p:nvPr>
        </p:nvSpPr>
        <p:spPr/>
        <p:txBody>
          <a:bodyPr>
            <a:normAutofit/>
          </a:bodyPr>
          <a:lstStyle/>
          <a:p>
            <a:r>
              <a:rPr lang="en-US" sz="2800" b="1" dirty="0"/>
              <a:t>Chọn Chính phủ điện tử là khâu đột phá là lựa chọn đúng đắn và khả thi</a:t>
            </a:r>
          </a:p>
        </p:txBody>
      </p:sp>
      <p:sp>
        <p:nvSpPr>
          <p:cNvPr id="3" name="Content Placeholder 2">
            <a:extLst>
              <a:ext uri="{FF2B5EF4-FFF2-40B4-BE49-F238E27FC236}">
                <a16:creationId xmlns="" xmlns:a16="http://schemas.microsoft.com/office/drawing/2014/main" id="{93BA2B44-D285-4648-8A3A-6AB4855B77E1}"/>
              </a:ext>
            </a:extLst>
          </p:cNvPr>
          <p:cNvSpPr>
            <a:spLocks noGrp="1"/>
          </p:cNvSpPr>
          <p:nvPr>
            <p:ph idx="1"/>
          </p:nvPr>
        </p:nvSpPr>
        <p:spPr/>
        <p:txBody>
          <a:bodyPr>
            <a:normAutofit/>
          </a:bodyPr>
          <a:lstStyle/>
          <a:p>
            <a:pPr marL="514350" indent="-514350">
              <a:buFont typeface="+mj-lt"/>
              <a:buAutoNum type="arabicPeriod"/>
            </a:pPr>
            <a:r>
              <a:rPr lang="en-US" sz="2400" dirty="0" err="1"/>
              <a:t>Quản</a:t>
            </a:r>
            <a:r>
              <a:rPr lang="en-US" sz="2400" dirty="0"/>
              <a:t> </a:t>
            </a:r>
            <a:r>
              <a:rPr lang="en-US" sz="2400" dirty="0" err="1"/>
              <a:t>lý</a:t>
            </a:r>
            <a:r>
              <a:rPr lang="en-US" sz="2400" dirty="0"/>
              <a:t> </a:t>
            </a:r>
            <a:r>
              <a:rPr lang="en-US" sz="2400" dirty="0" err="1"/>
              <a:t>các</a:t>
            </a:r>
            <a:r>
              <a:rPr lang="en-US" sz="2400" dirty="0"/>
              <a:t> </a:t>
            </a:r>
            <a:r>
              <a:rPr lang="en-US" sz="2400" dirty="0" err="1"/>
              <a:t>hệ</a:t>
            </a:r>
            <a:r>
              <a:rPr lang="en-US" sz="2400" dirty="0"/>
              <a:t> </a:t>
            </a:r>
            <a:r>
              <a:rPr lang="en-US" sz="2400" dirty="0" err="1"/>
              <a:t>thống</a:t>
            </a:r>
            <a:r>
              <a:rPr lang="en-US" sz="2400" dirty="0"/>
              <a:t> </a:t>
            </a:r>
            <a:r>
              <a:rPr lang="en-US" sz="2400" dirty="0" err="1"/>
              <a:t>thông</a:t>
            </a:r>
            <a:r>
              <a:rPr lang="en-US" sz="2400" dirty="0"/>
              <a:t> tin </a:t>
            </a:r>
            <a:r>
              <a:rPr lang="en-US" sz="2400" dirty="0" err="1"/>
              <a:t>dễ</a:t>
            </a:r>
            <a:r>
              <a:rPr lang="en-US" sz="2400" dirty="0"/>
              <a:t> h</a:t>
            </a:r>
            <a:r>
              <a:rPr lang="vi-VN" sz="2400" dirty="0"/>
              <a:t>ơ</a:t>
            </a:r>
            <a:r>
              <a:rPr lang="en-US" sz="2400" dirty="0"/>
              <a:t>n </a:t>
            </a:r>
            <a:r>
              <a:rPr lang="en-US" sz="2400" dirty="0" err="1"/>
              <a:t>quản</a:t>
            </a:r>
            <a:r>
              <a:rPr lang="en-US" sz="2400" dirty="0"/>
              <a:t> </a:t>
            </a:r>
            <a:r>
              <a:rPr lang="en-US" sz="2400" dirty="0" err="1"/>
              <a:t>lý</a:t>
            </a:r>
            <a:r>
              <a:rPr lang="en-US" sz="2400" dirty="0"/>
              <a:t> </a:t>
            </a:r>
            <a:r>
              <a:rPr lang="en-US" sz="2400" dirty="0" err="1"/>
              <a:t>các</a:t>
            </a:r>
            <a:r>
              <a:rPr lang="en-US" sz="2400" dirty="0"/>
              <a:t> </a:t>
            </a:r>
            <a:r>
              <a:rPr lang="en-US" sz="2400" dirty="0" err="1"/>
              <a:t>hệ</a:t>
            </a:r>
            <a:r>
              <a:rPr lang="en-US" sz="2400" dirty="0"/>
              <a:t> </a:t>
            </a:r>
            <a:r>
              <a:rPr lang="en-US" sz="2400" dirty="0" err="1"/>
              <a:t>thống</a:t>
            </a:r>
            <a:r>
              <a:rPr lang="en-US" sz="2400" dirty="0"/>
              <a:t> </a:t>
            </a:r>
            <a:r>
              <a:rPr lang="en-US" sz="2400" dirty="0" err="1"/>
              <a:t>vật</a:t>
            </a:r>
            <a:r>
              <a:rPr lang="en-US" sz="2400" dirty="0"/>
              <a:t> </a:t>
            </a:r>
            <a:r>
              <a:rPr lang="en-US" sz="2400" dirty="0" err="1"/>
              <a:t>lý</a:t>
            </a:r>
            <a:r>
              <a:rPr lang="en-US" sz="2400" dirty="0"/>
              <a:t>, </a:t>
            </a:r>
            <a:r>
              <a:rPr lang="en-US" sz="2400" dirty="0" err="1"/>
              <a:t>máy</a:t>
            </a:r>
            <a:r>
              <a:rPr lang="en-US" sz="2400" dirty="0"/>
              <a:t> </a:t>
            </a:r>
            <a:r>
              <a:rPr lang="en-US" sz="2400" dirty="0" err="1"/>
              <a:t>thay</a:t>
            </a:r>
            <a:r>
              <a:rPr lang="en-US" sz="2400" dirty="0"/>
              <a:t> </a:t>
            </a:r>
            <a:r>
              <a:rPr lang="en-US" sz="2400" dirty="0" err="1"/>
              <a:t>thế</a:t>
            </a:r>
            <a:r>
              <a:rPr lang="en-US" sz="2400" dirty="0"/>
              <a:t> </a:t>
            </a:r>
            <a:r>
              <a:rPr lang="en-US" sz="2400" dirty="0" err="1"/>
              <a:t>và</a:t>
            </a:r>
            <a:r>
              <a:rPr lang="en-US" sz="2400" dirty="0"/>
              <a:t> </a:t>
            </a:r>
            <a:r>
              <a:rPr lang="en-US" sz="2400" dirty="0" err="1"/>
              <a:t>giảm</a:t>
            </a:r>
            <a:r>
              <a:rPr lang="en-US" sz="2400" dirty="0"/>
              <a:t> </a:t>
            </a:r>
            <a:r>
              <a:rPr lang="en-US" sz="2400" dirty="0" err="1"/>
              <a:t>yếu</a:t>
            </a:r>
            <a:r>
              <a:rPr lang="en-US" sz="2400" dirty="0"/>
              <a:t> </a:t>
            </a:r>
            <a:r>
              <a:rPr lang="en-US" sz="2400" dirty="0" err="1"/>
              <a:t>tố</a:t>
            </a:r>
            <a:r>
              <a:rPr lang="en-US" sz="2400" dirty="0"/>
              <a:t> can </a:t>
            </a:r>
            <a:r>
              <a:rPr lang="en-US" sz="2400" dirty="0" err="1"/>
              <a:t>thiệp</a:t>
            </a:r>
            <a:r>
              <a:rPr lang="en-US" sz="2400" dirty="0"/>
              <a:t> </a:t>
            </a:r>
            <a:r>
              <a:rPr lang="en-US" sz="2400" dirty="0" err="1"/>
              <a:t>của</a:t>
            </a:r>
            <a:r>
              <a:rPr lang="en-US" sz="2400" dirty="0"/>
              <a:t> con ng</a:t>
            </a:r>
            <a:r>
              <a:rPr lang="vi-VN" sz="2400" dirty="0"/>
              <a:t>ư</a:t>
            </a:r>
            <a:r>
              <a:rPr lang="en-US" sz="2400" dirty="0" err="1"/>
              <a:t>ời</a:t>
            </a:r>
            <a:r>
              <a:rPr lang="en-US" sz="2400" dirty="0"/>
              <a:t> </a:t>
            </a:r>
            <a:r>
              <a:rPr lang="en-US" sz="2400" dirty="0">
                <a:sym typeface="Wingdings" panose="05000000000000000000" pitchFamily="2" charset="2"/>
              </a:rPr>
              <a:t> </a:t>
            </a:r>
            <a:r>
              <a:rPr lang="en-US" sz="2400" dirty="0" err="1">
                <a:solidFill>
                  <a:srgbClr val="C00000"/>
                </a:solidFill>
                <a:sym typeface="Wingdings" panose="05000000000000000000" pitchFamily="2" charset="2"/>
              </a:rPr>
              <a:t>đột</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phá</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về</a:t>
            </a:r>
            <a:r>
              <a:rPr lang="en-US" sz="2400" dirty="0">
                <a:solidFill>
                  <a:srgbClr val="C00000"/>
                </a:solidFill>
                <a:sym typeface="Wingdings" panose="05000000000000000000" pitchFamily="2" charset="2"/>
              </a:rPr>
              <a:t> CPĐT </a:t>
            </a:r>
            <a:r>
              <a:rPr lang="en-US" sz="2400" dirty="0" err="1">
                <a:solidFill>
                  <a:srgbClr val="C00000"/>
                </a:solidFill>
                <a:sym typeface="Wingdings" panose="05000000000000000000" pitchFamily="2" charset="2"/>
              </a:rPr>
              <a:t>dễ</a:t>
            </a:r>
            <a:r>
              <a:rPr lang="en-US" sz="2400" dirty="0">
                <a:solidFill>
                  <a:srgbClr val="C00000"/>
                </a:solidFill>
                <a:sym typeface="Wingdings" panose="05000000000000000000" pitchFamily="2" charset="2"/>
              </a:rPr>
              <a:t> h</a:t>
            </a:r>
            <a:r>
              <a:rPr lang="vi-VN" sz="2400" dirty="0">
                <a:solidFill>
                  <a:srgbClr val="C00000"/>
                </a:solidFill>
                <a:sym typeface="Wingdings" panose="05000000000000000000" pitchFamily="2" charset="2"/>
              </a:rPr>
              <a:t>ơ</a:t>
            </a:r>
            <a:r>
              <a:rPr lang="en-US" sz="2400" dirty="0">
                <a:solidFill>
                  <a:srgbClr val="C00000"/>
                </a:solidFill>
                <a:sym typeface="Wingdings" panose="05000000000000000000" pitchFamily="2" charset="2"/>
              </a:rPr>
              <a:t>n </a:t>
            </a:r>
            <a:r>
              <a:rPr lang="en-US" sz="2400" dirty="0" err="1">
                <a:solidFill>
                  <a:srgbClr val="C00000"/>
                </a:solidFill>
                <a:sym typeface="Wingdings" panose="05000000000000000000" pitchFamily="2" charset="2"/>
              </a:rPr>
              <a:t>đột</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phá</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về</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các</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ch</a:t>
            </a:r>
            <a:r>
              <a:rPr lang="vi-VN" sz="2400" dirty="0">
                <a:solidFill>
                  <a:srgbClr val="C00000"/>
                </a:solidFill>
                <a:sym typeface="Wingdings" panose="05000000000000000000" pitchFamily="2" charset="2"/>
              </a:rPr>
              <a:t>ư</a:t>
            </a:r>
            <a:r>
              <a:rPr lang="en-US" sz="2400" dirty="0" err="1">
                <a:solidFill>
                  <a:srgbClr val="C00000"/>
                </a:solidFill>
                <a:sym typeface="Wingdings" panose="05000000000000000000" pitchFamily="2" charset="2"/>
              </a:rPr>
              <a:t>ơng</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trình</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tổng</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thể</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toàn</a:t>
            </a:r>
            <a:r>
              <a:rPr lang="en-US" sz="2400" dirty="0">
                <a:solidFill>
                  <a:srgbClr val="C00000"/>
                </a:solidFill>
                <a:sym typeface="Wingdings" panose="05000000000000000000" pitchFamily="2" charset="2"/>
              </a:rPr>
              <a:t> CP </a:t>
            </a:r>
            <a:r>
              <a:rPr lang="en-US" sz="2400" dirty="0" err="1">
                <a:solidFill>
                  <a:srgbClr val="C00000"/>
                </a:solidFill>
                <a:sym typeface="Wingdings" panose="05000000000000000000" pitchFamily="2" charset="2"/>
              </a:rPr>
              <a:t>khác</a:t>
            </a:r>
            <a:endParaRPr lang="en-US" sz="2400" dirty="0">
              <a:solidFill>
                <a:srgbClr val="C00000"/>
              </a:solidFill>
            </a:endParaRPr>
          </a:p>
          <a:p>
            <a:pPr marL="514350" indent="-514350">
              <a:buFont typeface="+mj-lt"/>
              <a:buAutoNum type="arabicPeriod"/>
            </a:pPr>
            <a:r>
              <a:rPr lang="en-US" sz="2400" dirty="0"/>
              <a:t>Công </a:t>
            </a:r>
            <a:r>
              <a:rPr lang="en-US" sz="2400" dirty="0" err="1"/>
              <a:t>nghệ</a:t>
            </a:r>
            <a:r>
              <a:rPr lang="en-US" sz="2400" dirty="0"/>
              <a:t> </a:t>
            </a:r>
            <a:r>
              <a:rPr lang="en-US" sz="2400" dirty="0" err="1"/>
              <a:t>phát</a:t>
            </a:r>
            <a:r>
              <a:rPr lang="en-US" sz="2400" dirty="0"/>
              <a:t> </a:t>
            </a:r>
            <a:r>
              <a:rPr lang="en-US" sz="2400" dirty="0" err="1"/>
              <a:t>triển</a:t>
            </a:r>
            <a:r>
              <a:rPr lang="en-US" sz="2400" dirty="0"/>
              <a:t> </a:t>
            </a:r>
            <a:r>
              <a:rPr lang="en-US" sz="2400" dirty="0" err="1"/>
              <a:t>cho</a:t>
            </a:r>
            <a:r>
              <a:rPr lang="en-US" sz="2400" dirty="0"/>
              <a:t> </a:t>
            </a:r>
            <a:r>
              <a:rPr lang="en-US" sz="2400" dirty="0" err="1"/>
              <a:t>phép</a:t>
            </a:r>
            <a:r>
              <a:rPr lang="en-US" sz="2400" dirty="0"/>
              <a:t> </a:t>
            </a:r>
            <a:r>
              <a:rPr lang="en-US" sz="2400" dirty="0" err="1"/>
              <a:t>việc</a:t>
            </a:r>
            <a:r>
              <a:rPr lang="en-US" sz="2400" dirty="0"/>
              <a:t> </a:t>
            </a:r>
            <a:r>
              <a:rPr lang="en-US" sz="2400" dirty="0" err="1"/>
              <a:t>kết</a:t>
            </a:r>
            <a:r>
              <a:rPr lang="en-US" sz="2400" dirty="0"/>
              <a:t> </a:t>
            </a:r>
            <a:r>
              <a:rPr lang="en-US" sz="2400" dirty="0" err="1"/>
              <a:t>nối</a:t>
            </a:r>
            <a:r>
              <a:rPr lang="en-US" sz="2400" dirty="0"/>
              <a:t> </a:t>
            </a:r>
            <a:r>
              <a:rPr lang="en-US" sz="2400" dirty="0" err="1"/>
              <a:t>và</a:t>
            </a:r>
            <a:r>
              <a:rPr lang="en-US" sz="2400" dirty="0"/>
              <a:t> chia </a:t>
            </a:r>
            <a:r>
              <a:rPr lang="en-US" sz="2400" dirty="0" err="1"/>
              <a:t>sẻ</a:t>
            </a:r>
            <a:r>
              <a:rPr lang="en-US" sz="2400" dirty="0"/>
              <a:t> </a:t>
            </a:r>
            <a:r>
              <a:rPr lang="en-US" sz="2400" dirty="0" err="1"/>
              <a:t>dữ</a:t>
            </a:r>
            <a:r>
              <a:rPr lang="en-US" sz="2400" dirty="0"/>
              <a:t> </a:t>
            </a:r>
            <a:r>
              <a:rPr lang="en-US" sz="2400" dirty="0" err="1"/>
              <a:t>liệu</a:t>
            </a:r>
            <a:r>
              <a:rPr lang="en-US" sz="2400" dirty="0"/>
              <a:t>, </a:t>
            </a:r>
            <a:r>
              <a:rPr lang="en-US" sz="2400" dirty="0" err="1"/>
              <a:t>ứng</a:t>
            </a:r>
            <a:r>
              <a:rPr lang="en-US" sz="2400" dirty="0"/>
              <a:t> </a:t>
            </a:r>
            <a:r>
              <a:rPr lang="en-US" sz="2400" dirty="0" err="1"/>
              <a:t>dụng</a:t>
            </a:r>
            <a:r>
              <a:rPr lang="en-US" sz="2400" dirty="0"/>
              <a:t> </a:t>
            </a:r>
            <a:r>
              <a:rPr lang="en-US" sz="2400" dirty="0" err="1"/>
              <a:t>toàn</a:t>
            </a:r>
            <a:r>
              <a:rPr lang="en-US" sz="2400" dirty="0"/>
              <a:t> </a:t>
            </a:r>
            <a:r>
              <a:rPr lang="en-US" sz="2400" dirty="0" err="1"/>
              <a:t>Chính</a:t>
            </a:r>
            <a:r>
              <a:rPr lang="en-US" sz="2400" dirty="0"/>
              <a:t> </a:t>
            </a:r>
            <a:r>
              <a:rPr lang="en-US" sz="2400" dirty="0" err="1"/>
              <a:t>phủ</a:t>
            </a:r>
            <a:r>
              <a:rPr lang="en-US" sz="2400" dirty="0"/>
              <a:t> </a:t>
            </a:r>
            <a:r>
              <a:rPr lang="en-US" sz="2400" dirty="0" err="1"/>
              <a:t>dễ</a:t>
            </a:r>
            <a:r>
              <a:rPr lang="en-US" sz="2400" dirty="0"/>
              <a:t> </a:t>
            </a:r>
            <a:r>
              <a:rPr lang="en-US" sz="2400" dirty="0" err="1"/>
              <a:t>dàng</a:t>
            </a:r>
            <a:r>
              <a:rPr lang="en-US" sz="2400" dirty="0"/>
              <a:t> </a:t>
            </a:r>
            <a:r>
              <a:rPr lang="en-US" sz="2400" dirty="0">
                <a:sym typeface="Wingdings" panose="05000000000000000000" pitchFamily="2" charset="2"/>
              </a:rPr>
              <a:t> </a:t>
            </a:r>
            <a:r>
              <a:rPr lang="en-US" sz="2400" dirty="0" err="1">
                <a:solidFill>
                  <a:srgbClr val="C00000"/>
                </a:solidFill>
                <a:sym typeface="Wingdings" panose="05000000000000000000" pitchFamily="2" charset="2"/>
              </a:rPr>
              <a:t>Việc</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tạo</a:t>
            </a:r>
            <a:r>
              <a:rPr lang="en-US" sz="2400" dirty="0">
                <a:solidFill>
                  <a:srgbClr val="C00000"/>
                </a:solidFill>
                <a:sym typeface="Wingdings" panose="05000000000000000000" pitchFamily="2" charset="2"/>
              </a:rPr>
              <a:t> ra </a:t>
            </a:r>
            <a:r>
              <a:rPr lang="en-US" sz="2400" dirty="0" err="1">
                <a:solidFill>
                  <a:srgbClr val="C00000"/>
                </a:solidFill>
                <a:sym typeface="Wingdings" panose="05000000000000000000" pitchFamily="2" charset="2"/>
              </a:rPr>
              <a:t>môi</a:t>
            </a:r>
            <a:r>
              <a:rPr lang="en-US" sz="2400" dirty="0">
                <a:solidFill>
                  <a:srgbClr val="C00000"/>
                </a:solidFill>
                <a:sym typeface="Wingdings" panose="05000000000000000000" pitchFamily="2" charset="2"/>
              </a:rPr>
              <a:t> tr</a:t>
            </a:r>
            <a:r>
              <a:rPr lang="vi-VN" sz="2400" dirty="0">
                <a:solidFill>
                  <a:srgbClr val="C00000"/>
                </a:solidFill>
                <a:sym typeface="Wingdings" panose="05000000000000000000" pitchFamily="2" charset="2"/>
              </a:rPr>
              <a:t>ư</a:t>
            </a:r>
            <a:r>
              <a:rPr lang="en-US" sz="2400" dirty="0" err="1">
                <a:solidFill>
                  <a:srgbClr val="C00000"/>
                </a:solidFill>
                <a:sym typeface="Wingdings" panose="05000000000000000000" pitchFamily="2" charset="2"/>
              </a:rPr>
              <a:t>ờng</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thống</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nhất</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trong</a:t>
            </a:r>
            <a:r>
              <a:rPr lang="en-US" sz="2400" dirty="0">
                <a:solidFill>
                  <a:srgbClr val="C00000"/>
                </a:solidFill>
                <a:sym typeface="Wingdings" panose="05000000000000000000" pitchFamily="2" charset="2"/>
              </a:rPr>
              <a:t> CPĐT </a:t>
            </a:r>
            <a:r>
              <a:rPr lang="en-US" sz="2400" dirty="0" err="1">
                <a:solidFill>
                  <a:srgbClr val="C00000"/>
                </a:solidFill>
                <a:sym typeface="Wingdings" panose="05000000000000000000" pitchFamily="2" charset="2"/>
              </a:rPr>
              <a:t>có</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tính</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khả</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thi</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cao</a:t>
            </a:r>
            <a:r>
              <a:rPr lang="en-US" sz="2400" dirty="0">
                <a:solidFill>
                  <a:srgbClr val="C00000"/>
                </a:solidFill>
                <a:sym typeface="Wingdings" panose="05000000000000000000" pitchFamily="2" charset="2"/>
              </a:rPr>
              <a:t>.</a:t>
            </a:r>
            <a:endParaRPr lang="en-US" sz="2400" dirty="0">
              <a:solidFill>
                <a:srgbClr val="C00000"/>
              </a:solidFill>
            </a:endParaRPr>
          </a:p>
          <a:p>
            <a:pPr marL="514350" indent="-514350">
              <a:buFont typeface="+mj-lt"/>
              <a:buAutoNum type="arabicPeriod"/>
            </a:pPr>
            <a:r>
              <a:rPr lang="en-US" sz="2400" dirty="0" err="1"/>
              <a:t>Nhân</a:t>
            </a:r>
            <a:r>
              <a:rPr lang="en-US" sz="2400" dirty="0"/>
              <a:t> </a:t>
            </a:r>
            <a:r>
              <a:rPr lang="en-US" sz="2400" dirty="0" err="1"/>
              <a:t>lực</a:t>
            </a:r>
            <a:r>
              <a:rPr lang="en-US" sz="2400" dirty="0"/>
              <a:t> </a:t>
            </a:r>
            <a:r>
              <a:rPr lang="en-US" sz="2400" dirty="0" err="1"/>
              <a:t>các</a:t>
            </a:r>
            <a:r>
              <a:rPr lang="en-US" sz="2400" dirty="0"/>
              <a:t> </a:t>
            </a:r>
            <a:r>
              <a:rPr lang="en-US" sz="2400" dirty="0" err="1"/>
              <a:t>cấp</a:t>
            </a:r>
            <a:r>
              <a:rPr lang="en-US" sz="2400" dirty="0"/>
              <a:t> </a:t>
            </a:r>
            <a:r>
              <a:rPr lang="en-US" sz="2400" dirty="0" err="1"/>
              <a:t>đều</a:t>
            </a:r>
            <a:r>
              <a:rPr lang="en-US" sz="2400" dirty="0"/>
              <a:t> </a:t>
            </a:r>
            <a:r>
              <a:rPr lang="en-US" sz="2400" dirty="0" err="1"/>
              <a:t>có</a:t>
            </a:r>
            <a:r>
              <a:rPr lang="en-US" sz="2400" dirty="0"/>
              <a:t> </a:t>
            </a:r>
            <a:r>
              <a:rPr lang="en-US" sz="2400" dirty="0" err="1"/>
              <a:t>năng</a:t>
            </a:r>
            <a:r>
              <a:rPr lang="en-US" sz="2400" dirty="0"/>
              <a:t> </a:t>
            </a:r>
            <a:r>
              <a:rPr lang="en-US" sz="2400" dirty="0" err="1"/>
              <a:t>lực</a:t>
            </a:r>
            <a:r>
              <a:rPr lang="en-US" sz="2400" dirty="0"/>
              <a:t> </a:t>
            </a:r>
            <a:r>
              <a:rPr lang="en-US" sz="2400" dirty="0" err="1"/>
              <a:t>tốt</a:t>
            </a:r>
            <a:r>
              <a:rPr lang="en-US" sz="2400" dirty="0"/>
              <a:t> </a:t>
            </a:r>
            <a:r>
              <a:rPr lang="en-US" sz="2400" dirty="0" err="1"/>
              <a:t>về</a:t>
            </a:r>
            <a:r>
              <a:rPr lang="en-US" sz="2400" dirty="0"/>
              <a:t> </a:t>
            </a:r>
            <a:r>
              <a:rPr lang="en-US" sz="2400" dirty="0" err="1"/>
              <a:t>ứng</a:t>
            </a:r>
            <a:r>
              <a:rPr lang="en-US" sz="2400" dirty="0"/>
              <a:t> </a:t>
            </a:r>
            <a:r>
              <a:rPr lang="en-US" sz="2400" dirty="0" err="1"/>
              <a:t>dụng</a:t>
            </a:r>
            <a:r>
              <a:rPr lang="en-US" sz="2400" dirty="0"/>
              <a:t> CNTT </a:t>
            </a:r>
            <a:r>
              <a:rPr lang="en-US" sz="2400" dirty="0" err="1"/>
              <a:t>trong</a:t>
            </a:r>
            <a:r>
              <a:rPr lang="en-US" sz="2400" dirty="0"/>
              <a:t> </a:t>
            </a:r>
            <a:r>
              <a:rPr lang="en-US" sz="2400" dirty="0" err="1"/>
              <a:t>bối</a:t>
            </a:r>
            <a:r>
              <a:rPr lang="en-US" sz="2400" dirty="0"/>
              <a:t> </a:t>
            </a:r>
            <a:r>
              <a:rPr lang="en-US" sz="2400" dirty="0" err="1"/>
              <a:t>cảnh</a:t>
            </a:r>
            <a:r>
              <a:rPr lang="en-US" sz="2400" dirty="0"/>
              <a:t> </a:t>
            </a:r>
            <a:r>
              <a:rPr lang="en-US" sz="2400" dirty="0" err="1"/>
              <a:t>hiện</a:t>
            </a:r>
            <a:r>
              <a:rPr lang="en-US" sz="2400" dirty="0"/>
              <a:t> nay </a:t>
            </a:r>
            <a:r>
              <a:rPr lang="en-US" sz="2400" dirty="0">
                <a:sym typeface="Wingdings" panose="05000000000000000000" pitchFamily="2" charset="2"/>
              </a:rPr>
              <a:t> </a:t>
            </a:r>
            <a:r>
              <a:rPr lang="en-US" sz="2400" dirty="0" err="1">
                <a:solidFill>
                  <a:srgbClr val="C00000"/>
                </a:solidFill>
                <a:sym typeface="Wingdings" panose="05000000000000000000" pitchFamily="2" charset="2"/>
              </a:rPr>
              <a:t>Việc</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triển</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khai</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sử</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dụng</a:t>
            </a:r>
            <a:r>
              <a:rPr lang="en-US" sz="2400" dirty="0">
                <a:solidFill>
                  <a:srgbClr val="C00000"/>
                </a:solidFill>
                <a:sym typeface="Wingdings" panose="05000000000000000000" pitchFamily="2" charset="2"/>
              </a:rPr>
              <a:t> CPĐT </a:t>
            </a:r>
            <a:r>
              <a:rPr lang="en-US" sz="2400" dirty="0" err="1">
                <a:solidFill>
                  <a:srgbClr val="C00000"/>
                </a:solidFill>
                <a:sym typeface="Wingdings" panose="05000000000000000000" pitchFamily="2" charset="2"/>
              </a:rPr>
              <a:t>có</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tính</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khả</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thi</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cao</a:t>
            </a:r>
            <a:endParaRPr lang="en-US" sz="2400" dirty="0">
              <a:solidFill>
                <a:srgbClr val="C00000"/>
              </a:solidFill>
              <a:sym typeface="Wingdings" panose="05000000000000000000" pitchFamily="2" charset="2"/>
            </a:endParaRPr>
          </a:p>
          <a:p>
            <a:pPr marL="514350" indent="-514350">
              <a:buFont typeface="+mj-lt"/>
              <a:buAutoNum type="arabicPeriod"/>
            </a:pPr>
            <a:r>
              <a:rPr lang="en-US" sz="2400" dirty="0" err="1">
                <a:sym typeface="Wingdings" panose="05000000000000000000" pitchFamily="2" charset="2"/>
              </a:rPr>
              <a:t>Đầu</a:t>
            </a:r>
            <a:r>
              <a:rPr lang="en-US" sz="2400" dirty="0">
                <a:sym typeface="Wingdings" panose="05000000000000000000" pitchFamily="2" charset="2"/>
              </a:rPr>
              <a:t> t</a:t>
            </a:r>
            <a:r>
              <a:rPr lang="vi-VN" sz="2400" dirty="0">
                <a:sym typeface="Wingdings" panose="05000000000000000000" pitchFamily="2" charset="2"/>
              </a:rPr>
              <a:t>ư</a:t>
            </a:r>
            <a:r>
              <a:rPr lang="en-US" sz="2400" dirty="0">
                <a:sym typeface="Wingdings" panose="05000000000000000000" pitchFamily="2" charset="2"/>
              </a:rPr>
              <a:t> </a:t>
            </a:r>
            <a:r>
              <a:rPr lang="en-US" sz="2400" dirty="0" err="1">
                <a:sym typeface="Wingdings" panose="05000000000000000000" pitchFamily="2" charset="2"/>
              </a:rPr>
              <a:t>vào</a:t>
            </a:r>
            <a:r>
              <a:rPr lang="en-US" sz="2400" dirty="0">
                <a:sym typeface="Wingdings" panose="05000000000000000000" pitchFamily="2" charset="2"/>
              </a:rPr>
              <a:t> CPĐT </a:t>
            </a:r>
            <a:r>
              <a:rPr lang="en-US" sz="2400" dirty="0" err="1">
                <a:sym typeface="Wingdings" panose="05000000000000000000" pitchFamily="2" charset="2"/>
              </a:rPr>
              <a:t>với</a:t>
            </a:r>
            <a:r>
              <a:rPr lang="en-US" sz="2400" dirty="0">
                <a:sym typeface="Wingdings" panose="05000000000000000000" pitchFamily="2" charset="2"/>
              </a:rPr>
              <a:t> </a:t>
            </a:r>
            <a:r>
              <a:rPr lang="en-US" sz="2400" dirty="0" err="1">
                <a:sym typeface="Wingdings" panose="05000000000000000000" pitchFamily="2" charset="2"/>
              </a:rPr>
              <a:t>việc</a:t>
            </a:r>
            <a:r>
              <a:rPr lang="en-US" sz="2400" dirty="0">
                <a:sym typeface="Wingdings" panose="05000000000000000000" pitchFamily="2" charset="2"/>
              </a:rPr>
              <a:t> </a:t>
            </a:r>
            <a:r>
              <a:rPr lang="en-US" sz="2400" dirty="0" err="1">
                <a:sym typeface="Wingdings" panose="05000000000000000000" pitchFamily="2" charset="2"/>
              </a:rPr>
              <a:t>sử</a:t>
            </a:r>
            <a:r>
              <a:rPr lang="en-US" sz="2400" dirty="0">
                <a:sym typeface="Wingdings" panose="05000000000000000000" pitchFamily="2" charset="2"/>
              </a:rPr>
              <a:t> </a:t>
            </a:r>
            <a:r>
              <a:rPr lang="en-US" sz="2400" dirty="0" err="1">
                <a:sym typeface="Wingdings" panose="05000000000000000000" pitchFamily="2" charset="2"/>
              </a:rPr>
              <a:t>dụng</a:t>
            </a:r>
            <a:r>
              <a:rPr lang="en-US" sz="2400" dirty="0">
                <a:sym typeface="Wingdings" panose="05000000000000000000" pitchFamily="2" charset="2"/>
              </a:rPr>
              <a:t> DN </a:t>
            </a:r>
            <a:r>
              <a:rPr lang="en-US" sz="2400" dirty="0" err="1">
                <a:sym typeface="Wingdings" panose="05000000000000000000" pitchFamily="2" charset="2"/>
              </a:rPr>
              <a:t>Việt</a:t>
            </a:r>
            <a:r>
              <a:rPr lang="en-US" sz="2400" dirty="0">
                <a:sym typeface="Wingdings" panose="05000000000000000000" pitchFamily="2" charset="2"/>
              </a:rPr>
              <a:t> Nam </a:t>
            </a:r>
            <a:r>
              <a:rPr lang="en-US" sz="2400" dirty="0" err="1">
                <a:sym typeface="Wingdings" panose="05000000000000000000" pitchFamily="2" charset="2"/>
              </a:rPr>
              <a:t>khá</a:t>
            </a:r>
            <a:r>
              <a:rPr lang="en-US" sz="2400" dirty="0">
                <a:sym typeface="Wingdings" panose="05000000000000000000" pitchFamily="2" charset="2"/>
              </a:rPr>
              <a:t> </a:t>
            </a:r>
            <a:r>
              <a:rPr lang="en-US" sz="2400" dirty="0" err="1">
                <a:sym typeface="Wingdings" panose="05000000000000000000" pitchFamily="2" charset="2"/>
              </a:rPr>
              <a:t>rẻ</a:t>
            </a:r>
            <a:r>
              <a:rPr lang="en-US" sz="2400" dirty="0">
                <a:sym typeface="Wingdings" panose="05000000000000000000" pitchFamily="2" charset="2"/>
              </a:rPr>
              <a:t> so </a:t>
            </a:r>
            <a:r>
              <a:rPr lang="en-US" sz="2400" dirty="0" err="1">
                <a:sym typeface="Wingdings" panose="05000000000000000000" pitchFamily="2" charset="2"/>
              </a:rPr>
              <a:t>với</a:t>
            </a:r>
            <a:r>
              <a:rPr lang="en-US" sz="2400" dirty="0">
                <a:sym typeface="Wingdings" panose="05000000000000000000" pitchFamily="2" charset="2"/>
              </a:rPr>
              <a:t> </a:t>
            </a:r>
            <a:r>
              <a:rPr lang="en-US" sz="2400" dirty="0" err="1">
                <a:sym typeface="Wingdings" panose="05000000000000000000" pitchFamily="2" charset="2"/>
              </a:rPr>
              <a:t>các</a:t>
            </a:r>
            <a:r>
              <a:rPr lang="en-US" sz="2400" dirty="0">
                <a:sym typeface="Wingdings" panose="05000000000000000000" pitchFamily="2" charset="2"/>
              </a:rPr>
              <a:t> </a:t>
            </a:r>
            <a:r>
              <a:rPr lang="en-US" sz="2400" dirty="0" err="1">
                <a:sym typeface="Wingdings" panose="05000000000000000000" pitchFamily="2" charset="2"/>
              </a:rPr>
              <a:t>ch</a:t>
            </a:r>
            <a:r>
              <a:rPr lang="vi-VN" sz="2400" dirty="0">
                <a:sym typeface="Wingdings" panose="05000000000000000000" pitchFamily="2" charset="2"/>
              </a:rPr>
              <a:t>ư</a:t>
            </a:r>
            <a:r>
              <a:rPr lang="en-US" sz="2400" dirty="0" err="1">
                <a:sym typeface="Wingdings" panose="05000000000000000000" pitchFamily="2" charset="2"/>
              </a:rPr>
              <a:t>ơng</a:t>
            </a:r>
            <a:r>
              <a:rPr lang="en-US" sz="2400" dirty="0">
                <a:sym typeface="Wingdings" panose="05000000000000000000" pitchFamily="2" charset="2"/>
              </a:rPr>
              <a:t> </a:t>
            </a:r>
            <a:r>
              <a:rPr lang="en-US" sz="2400" dirty="0" err="1">
                <a:sym typeface="Wingdings" panose="05000000000000000000" pitchFamily="2" charset="2"/>
              </a:rPr>
              <a:t>trình</a:t>
            </a:r>
            <a:r>
              <a:rPr lang="en-US" sz="2400" dirty="0">
                <a:sym typeface="Wingdings" panose="05000000000000000000" pitchFamily="2" charset="2"/>
              </a:rPr>
              <a:t> </a:t>
            </a:r>
            <a:r>
              <a:rPr lang="en-US" sz="2400" dirty="0" err="1">
                <a:sym typeface="Wingdings" panose="05000000000000000000" pitchFamily="2" charset="2"/>
              </a:rPr>
              <a:t>khác</a:t>
            </a:r>
            <a:r>
              <a:rPr lang="en-US" sz="2400" dirty="0">
                <a:sym typeface="Wingdings" panose="05000000000000000000" pitchFamily="2" charset="2"/>
              </a:rPr>
              <a:t>  </a:t>
            </a:r>
            <a:r>
              <a:rPr lang="en-US" sz="2400" dirty="0" err="1">
                <a:solidFill>
                  <a:srgbClr val="C00000"/>
                </a:solidFill>
                <a:sym typeface="Wingdings" panose="05000000000000000000" pitchFamily="2" charset="2"/>
              </a:rPr>
              <a:t>Tính</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chủ</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động</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cao</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đi</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nhanh</a:t>
            </a:r>
            <a:r>
              <a:rPr lang="en-US" sz="2400" dirty="0">
                <a:solidFill>
                  <a:srgbClr val="C00000"/>
                </a:solidFill>
                <a:sym typeface="Wingdings" panose="05000000000000000000" pitchFamily="2" charset="2"/>
              </a:rPr>
              <a:t> </a:t>
            </a:r>
            <a:r>
              <a:rPr lang="en-US" sz="2400" dirty="0" err="1">
                <a:solidFill>
                  <a:srgbClr val="C00000"/>
                </a:solidFill>
                <a:sym typeface="Wingdings" panose="05000000000000000000" pitchFamily="2" charset="2"/>
              </a:rPr>
              <a:t>và</a:t>
            </a:r>
            <a:r>
              <a:rPr lang="en-US" sz="2400" dirty="0">
                <a:solidFill>
                  <a:srgbClr val="C00000"/>
                </a:solidFill>
                <a:sym typeface="Wingdings" panose="05000000000000000000" pitchFamily="2" charset="2"/>
              </a:rPr>
              <a:t> an </a:t>
            </a:r>
            <a:r>
              <a:rPr lang="en-US" sz="2400" dirty="0" err="1">
                <a:solidFill>
                  <a:srgbClr val="C00000"/>
                </a:solidFill>
                <a:sym typeface="Wingdings" panose="05000000000000000000" pitchFamily="2" charset="2"/>
              </a:rPr>
              <a:t>toàn</a:t>
            </a:r>
            <a:endParaRPr lang="en-US" sz="2400" dirty="0">
              <a:solidFill>
                <a:srgbClr val="C00000"/>
              </a:solidFill>
            </a:endParaRPr>
          </a:p>
          <a:p>
            <a:endParaRPr lang="en-US" dirty="0"/>
          </a:p>
        </p:txBody>
      </p:sp>
    </p:spTree>
    <p:extLst>
      <p:ext uri="{BB962C8B-B14F-4D97-AF65-F5344CB8AC3E}">
        <p14:creationId xmlns:p14="http://schemas.microsoft.com/office/powerpoint/2010/main" val="3629147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E03D723-8B99-4A13-82FB-8E4C0B7A07AF}"/>
              </a:ext>
            </a:extLst>
          </p:cNvPr>
          <p:cNvSpPr>
            <a:spLocks noGrp="1"/>
          </p:cNvSpPr>
          <p:nvPr>
            <p:ph type="title"/>
          </p:nvPr>
        </p:nvSpPr>
        <p:spPr/>
        <p:txBody>
          <a:bodyPr>
            <a:normAutofit/>
          </a:bodyPr>
          <a:lstStyle/>
          <a:p>
            <a:r>
              <a:rPr lang="en-US" sz="4000" dirty="0"/>
              <a:t>Tại sao Chính phủ điện tử = Cải cách quản trị công X Chuyển đổi số.</a:t>
            </a:r>
          </a:p>
        </p:txBody>
      </p:sp>
      <p:sp>
        <p:nvSpPr>
          <p:cNvPr id="3" name="Content Placeholder 2">
            <a:extLst>
              <a:ext uri="{FF2B5EF4-FFF2-40B4-BE49-F238E27FC236}">
                <a16:creationId xmlns="" xmlns:a16="http://schemas.microsoft.com/office/drawing/2014/main" id="{F2B2B4CE-582B-4A6C-9177-9D50DA0457DC}"/>
              </a:ext>
            </a:extLst>
          </p:cNvPr>
          <p:cNvSpPr>
            <a:spLocks noGrp="1"/>
          </p:cNvSpPr>
          <p:nvPr>
            <p:ph idx="1"/>
          </p:nvPr>
        </p:nvSpPr>
        <p:spPr>
          <a:xfrm>
            <a:off x="838200" y="1825625"/>
            <a:ext cx="10546724" cy="4351338"/>
          </a:xfrm>
        </p:spPr>
        <p:txBody>
          <a:bodyPr/>
          <a:lstStyle/>
          <a:p>
            <a:pPr marL="457200" indent="-457200">
              <a:buFont typeface="+mj-lt"/>
              <a:buAutoNum type="arabicPeriod"/>
            </a:pPr>
            <a:r>
              <a:rPr lang="en-US" dirty="0"/>
              <a:t>Các rào cản đối với việc ng</a:t>
            </a:r>
            <a:r>
              <a:rPr lang="vi-VN" dirty="0"/>
              <a:t>ư</a:t>
            </a:r>
            <a:r>
              <a:rPr lang="en-US" dirty="0" err="1"/>
              <a:t>ời</a:t>
            </a:r>
            <a:r>
              <a:rPr lang="en-US" dirty="0"/>
              <a:t> dân tham gia sử dụng Chính phủ điện tử </a:t>
            </a:r>
            <a:r>
              <a:rPr lang="en-US" b="1" dirty="0"/>
              <a:t>ban đầu có thể gắn với vấn đề công nghệ </a:t>
            </a:r>
            <a:r>
              <a:rPr lang="en-US" dirty="0" err="1"/>
              <a:t>nh</a:t>
            </a:r>
            <a:r>
              <a:rPr lang="vi-VN" dirty="0"/>
              <a:t>ư</a:t>
            </a:r>
            <a:r>
              <a:rPr lang="en-US" dirty="0"/>
              <a:t>ng sau đó đa phần sẽ là các </a:t>
            </a:r>
            <a:r>
              <a:rPr lang="en-US" b="1" dirty="0"/>
              <a:t>vấn đề quản trị công</a:t>
            </a:r>
            <a:r>
              <a:rPr lang="en-US" dirty="0"/>
              <a:t>. Ng</a:t>
            </a:r>
            <a:r>
              <a:rPr lang="vi-VN" dirty="0" err="1"/>
              <a:t>ược</a:t>
            </a:r>
            <a:r>
              <a:rPr lang="vi-VN" dirty="0"/>
              <a:t> lại hiệu quả đầu tư của Chính phủ điện tử bước đầu do vấn đề quản trị công nhưng sau đó lại do nền tảng công nghệ</a:t>
            </a:r>
          </a:p>
          <a:p>
            <a:pPr marL="457200" indent="-457200">
              <a:buFont typeface="+mj-lt"/>
              <a:buAutoNum type="arabicPeriod"/>
            </a:pPr>
            <a:r>
              <a:rPr lang="vi-VN" dirty="0"/>
              <a:t>Các chỉ tiêu phát triển CPĐT của liên hiệp quốc cũng dựa trên 3 yếu tố: dịch vụ công trực tuyến; hạ tầng CNTT-TT và chỉ số nguồn nhân lực. Phân tích kỹ hơn ta có thể thấy trong mỗi chỉ số đều hàm chứa chất lượng quản trị công và ứng dụng CNTT</a:t>
            </a:r>
          </a:p>
          <a:p>
            <a:endParaRPr lang="en-US" dirty="0"/>
          </a:p>
          <a:p>
            <a:pPr lvl="1"/>
            <a:endParaRPr lang="vi-VN" dirty="0"/>
          </a:p>
        </p:txBody>
      </p:sp>
    </p:spTree>
    <p:extLst>
      <p:ext uri="{BB962C8B-B14F-4D97-AF65-F5344CB8AC3E}">
        <p14:creationId xmlns:p14="http://schemas.microsoft.com/office/powerpoint/2010/main" val="3725594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449E3089-B25E-4136-A07A-C2EA9BFA5091}"/>
              </a:ext>
            </a:extLst>
          </p:cNvPr>
          <p:cNvPicPr>
            <a:picLocks noChangeAspect="1"/>
          </p:cNvPicPr>
          <p:nvPr/>
        </p:nvPicPr>
        <p:blipFill>
          <a:blip r:embed="rId2" cstate="print"/>
          <a:stretch>
            <a:fillRect/>
          </a:stretch>
        </p:blipFill>
        <p:spPr>
          <a:xfrm>
            <a:off x="1116608" y="1225690"/>
            <a:ext cx="7840649" cy="5587234"/>
          </a:xfrm>
          <a:prstGeom prst="rect">
            <a:avLst/>
          </a:prstGeom>
          <a:noFill/>
        </p:spPr>
      </p:pic>
      <p:sp>
        <p:nvSpPr>
          <p:cNvPr id="2" name="Title 1">
            <a:extLst>
              <a:ext uri="{FF2B5EF4-FFF2-40B4-BE49-F238E27FC236}">
                <a16:creationId xmlns="" xmlns:a16="http://schemas.microsoft.com/office/drawing/2014/main" id="{1CA561C4-F5D7-4EB7-A875-04E1788EEED3}"/>
              </a:ext>
            </a:extLst>
          </p:cNvPr>
          <p:cNvSpPr>
            <a:spLocks noGrp="1"/>
          </p:cNvSpPr>
          <p:nvPr>
            <p:ph type="title"/>
          </p:nvPr>
        </p:nvSpPr>
        <p:spPr/>
        <p:txBody>
          <a:bodyPr/>
          <a:lstStyle/>
          <a:p>
            <a:r>
              <a:rPr lang="vi-VN" dirty="0"/>
              <a:t>Mô hình trưởng thành Chính phủ điện tử</a:t>
            </a:r>
            <a:br>
              <a:rPr lang="vi-VN" dirty="0"/>
            </a:br>
            <a:endParaRPr lang="vi-VN" dirty="0"/>
          </a:p>
        </p:txBody>
      </p:sp>
      <p:sp>
        <p:nvSpPr>
          <p:cNvPr id="4" name="TextBox 3">
            <a:extLst>
              <a:ext uri="{FF2B5EF4-FFF2-40B4-BE49-F238E27FC236}">
                <a16:creationId xmlns="" xmlns:a16="http://schemas.microsoft.com/office/drawing/2014/main" id="{0573EF2D-DB55-4164-A1A7-284F5CACACC6}"/>
              </a:ext>
            </a:extLst>
          </p:cNvPr>
          <p:cNvSpPr txBox="1"/>
          <p:nvPr/>
        </p:nvSpPr>
        <p:spPr>
          <a:xfrm>
            <a:off x="3179705" y="5974960"/>
            <a:ext cx="1159292" cy="369332"/>
          </a:xfrm>
          <a:prstGeom prst="rect">
            <a:avLst/>
          </a:prstGeom>
          <a:noFill/>
        </p:spPr>
        <p:txBody>
          <a:bodyPr wrap="none" rtlCol="0">
            <a:spAutoFit/>
          </a:bodyPr>
          <a:lstStyle/>
          <a:p>
            <a:r>
              <a:rPr lang="vi-VN" dirty="0">
                <a:solidFill>
                  <a:srgbClr val="7030A0"/>
                </a:solidFill>
              </a:rPr>
              <a:t>Hiện diện</a:t>
            </a:r>
          </a:p>
        </p:txBody>
      </p:sp>
      <p:sp>
        <p:nvSpPr>
          <p:cNvPr id="7" name="TextBox 6">
            <a:extLst>
              <a:ext uri="{FF2B5EF4-FFF2-40B4-BE49-F238E27FC236}">
                <a16:creationId xmlns="" xmlns:a16="http://schemas.microsoft.com/office/drawing/2014/main" id="{4794AFB0-40AA-4246-8E81-EACFAABC263E}"/>
              </a:ext>
            </a:extLst>
          </p:cNvPr>
          <p:cNvSpPr txBox="1"/>
          <p:nvPr/>
        </p:nvSpPr>
        <p:spPr>
          <a:xfrm>
            <a:off x="1960503" y="5502733"/>
            <a:ext cx="1223412" cy="646331"/>
          </a:xfrm>
          <a:prstGeom prst="rect">
            <a:avLst/>
          </a:prstGeom>
          <a:noFill/>
        </p:spPr>
        <p:txBody>
          <a:bodyPr wrap="none" rtlCol="0">
            <a:spAutoFit/>
          </a:bodyPr>
          <a:lstStyle/>
          <a:p>
            <a:r>
              <a:rPr lang="vi-VN" dirty="0"/>
              <a:t>Tăng </a:t>
            </a:r>
          </a:p>
          <a:p>
            <a:r>
              <a:rPr lang="vi-VN" dirty="0"/>
              <a:t>nhận thức</a:t>
            </a:r>
          </a:p>
        </p:txBody>
      </p:sp>
      <p:sp>
        <p:nvSpPr>
          <p:cNvPr id="8" name="TextBox 7">
            <a:extLst>
              <a:ext uri="{FF2B5EF4-FFF2-40B4-BE49-F238E27FC236}">
                <a16:creationId xmlns="" xmlns:a16="http://schemas.microsoft.com/office/drawing/2014/main" id="{C7E3D61D-3B91-4076-93E9-77ACE051E1AB}"/>
              </a:ext>
            </a:extLst>
          </p:cNvPr>
          <p:cNvSpPr txBox="1"/>
          <p:nvPr/>
        </p:nvSpPr>
        <p:spPr>
          <a:xfrm>
            <a:off x="4328071" y="5133541"/>
            <a:ext cx="1104790" cy="369332"/>
          </a:xfrm>
          <a:prstGeom prst="rect">
            <a:avLst/>
          </a:prstGeom>
          <a:noFill/>
        </p:spPr>
        <p:txBody>
          <a:bodyPr wrap="none" rtlCol="0">
            <a:spAutoFit/>
          </a:bodyPr>
          <a:lstStyle/>
          <a:p>
            <a:r>
              <a:rPr lang="vi-VN" dirty="0">
                <a:solidFill>
                  <a:srgbClr val="7030A0"/>
                </a:solidFill>
              </a:rPr>
              <a:t>Tích hợp</a:t>
            </a:r>
          </a:p>
        </p:txBody>
      </p:sp>
      <p:sp>
        <p:nvSpPr>
          <p:cNvPr id="9" name="TextBox 8">
            <a:extLst>
              <a:ext uri="{FF2B5EF4-FFF2-40B4-BE49-F238E27FC236}">
                <a16:creationId xmlns="" xmlns:a16="http://schemas.microsoft.com/office/drawing/2014/main" id="{228D1FE9-E735-4D19-A152-039F21F767E6}"/>
              </a:ext>
            </a:extLst>
          </p:cNvPr>
          <p:cNvSpPr txBox="1"/>
          <p:nvPr/>
        </p:nvSpPr>
        <p:spPr>
          <a:xfrm>
            <a:off x="3025155" y="4912453"/>
            <a:ext cx="1479892" cy="369332"/>
          </a:xfrm>
          <a:prstGeom prst="rect">
            <a:avLst/>
          </a:prstGeom>
          <a:noFill/>
        </p:spPr>
        <p:txBody>
          <a:bodyPr wrap="none" rtlCol="0">
            <a:spAutoFit/>
          </a:bodyPr>
          <a:lstStyle/>
          <a:p>
            <a:r>
              <a:rPr lang="vi-VN" dirty="0"/>
              <a:t>Độ sẵn sàng</a:t>
            </a:r>
          </a:p>
        </p:txBody>
      </p:sp>
      <p:sp>
        <p:nvSpPr>
          <p:cNvPr id="10" name="TextBox 9">
            <a:extLst>
              <a:ext uri="{FF2B5EF4-FFF2-40B4-BE49-F238E27FC236}">
                <a16:creationId xmlns="" xmlns:a16="http://schemas.microsoft.com/office/drawing/2014/main" id="{E3A0912C-577D-4554-B305-81D67C25AC35}"/>
              </a:ext>
            </a:extLst>
          </p:cNvPr>
          <p:cNvSpPr txBox="1"/>
          <p:nvPr/>
        </p:nvSpPr>
        <p:spPr>
          <a:xfrm>
            <a:off x="5027824" y="4274950"/>
            <a:ext cx="1159292" cy="369332"/>
          </a:xfrm>
          <a:prstGeom prst="rect">
            <a:avLst/>
          </a:prstGeom>
          <a:noFill/>
        </p:spPr>
        <p:txBody>
          <a:bodyPr wrap="none" rtlCol="0">
            <a:spAutoFit/>
          </a:bodyPr>
          <a:lstStyle/>
          <a:p>
            <a:r>
              <a:rPr lang="vi-VN" dirty="0">
                <a:solidFill>
                  <a:srgbClr val="7030A0"/>
                </a:solidFill>
              </a:rPr>
              <a:t>Giao dịch</a:t>
            </a:r>
          </a:p>
        </p:txBody>
      </p:sp>
      <p:sp>
        <p:nvSpPr>
          <p:cNvPr id="11" name="TextBox 10">
            <a:extLst>
              <a:ext uri="{FF2B5EF4-FFF2-40B4-BE49-F238E27FC236}">
                <a16:creationId xmlns="" xmlns:a16="http://schemas.microsoft.com/office/drawing/2014/main" id="{27083802-1A69-4DAE-AD30-19A0955A7ED9}"/>
              </a:ext>
            </a:extLst>
          </p:cNvPr>
          <p:cNvSpPr txBox="1"/>
          <p:nvPr/>
        </p:nvSpPr>
        <p:spPr>
          <a:xfrm>
            <a:off x="3229074" y="4201969"/>
            <a:ext cx="1579278" cy="369332"/>
          </a:xfrm>
          <a:prstGeom prst="rect">
            <a:avLst/>
          </a:prstGeom>
          <a:noFill/>
        </p:spPr>
        <p:txBody>
          <a:bodyPr wrap="none" rtlCol="0">
            <a:spAutoFit/>
          </a:bodyPr>
          <a:lstStyle/>
          <a:p>
            <a:r>
              <a:rPr lang="vi-VN" dirty="0"/>
              <a:t>Đơn giản hóa</a:t>
            </a:r>
          </a:p>
        </p:txBody>
      </p:sp>
      <p:sp>
        <p:nvSpPr>
          <p:cNvPr id="12" name="TextBox 11">
            <a:extLst>
              <a:ext uri="{FF2B5EF4-FFF2-40B4-BE49-F238E27FC236}">
                <a16:creationId xmlns="" xmlns:a16="http://schemas.microsoft.com/office/drawing/2014/main" id="{550CEF63-1B76-4FD0-8097-E5F41E81068F}"/>
              </a:ext>
            </a:extLst>
          </p:cNvPr>
          <p:cNvSpPr txBox="1"/>
          <p:nvPr/>
        </p:nvSpPr>
        <p:spPr>
          <a:xfrm>
            <a:off x="3754191" y="2796025"/>
            <a:ext cx="1828803" cy="1077218"/>
          </a:xfrm>
          <a:prstGeom prst="rect">
            <a:avLst/>
          </a:prstGeom>
          <a:noFill/>
        </p:spPr>
        <p:txBody>
          <a:bodyPr wrap="square" rtlCol="0">
            <a:spAutoFit/>
          </a:bodyPr>
          <a:lstStyle/>
          <a:p>
            <a:r>
              <a:rPr lang="vi-VN" sz="1600" dirty="0"/>
              <a:t>Liên thông nghiệp vụ và giảm khoảng cách</a:t>
            </a:r>
          </a:p>
          <a:p>
            <a:r>
              <a:rPr lang="vi-VN" sz="1600" dirty="0"/>
              <a:t> số</a:t>
            </a:r>
          </a:p>
        </p:txBody>
      </p:sp>
      <p:sp>
        <p:nvSpPr>
          <p:cNvPr id="13" name="TextBox 12">
            <a:extLst>
              <a:ext uri="{FF2B5EF4-FFF2-40B4-BE49-F238E27FC236}">
                <a16:creationId xmlns="" xmlns:a16="http://schemas.microsoft.com/office/drawing/2014/main" id="{43B93BDD-3AF8-4675-B61A-0A8D8B8AD91F}"/>
              </a:ext>
            </a:extLst>
          </p:cNvPr>
          <p:cNvSpPr txBox="1"/>
          <p:nvPr/>
        </p:nvSpPr>
        <p:spPr>
          <a:xfrm>
            <a:off x="5285401" y="3296155"/>
            <a:ext cx="2079168" cy="369332"/>
          </a:xfrm>
          <a:prstGeom prst="rect">
            <a:avLst/>
          </a:prstGeom>
          <a:noFill/>
        </p:spPr>
        <p:txBody>
          <a:bodyPr wrap="square" rtlCol="0">
            <a:spAutoFit/>
          </a:bodyPr>
          <a:lstStyle/>
          <a:p>
            <a:r>
              <a:rPr lang="vi-VN" dirty="0">
                <a:solidFill>
                  <a:srgbClr val="7030A0"/>
                </a:solidFill>
              </a:rPr>
              <a:t>Chuyển đổi</a:t>
            </a:r>
          </a:p>
        </p:txBody>
      </p:sp>
      <p:sp>
        <p:nvSpPr>
          <p:cNvPr id="14" name="TextBox 13">
            <a:extLst>
              <a:ext uri="{FF2B5EF4-FFF2-40B4-BE49-F238E27FC236}">
                <a16:creationId xmlns="" xmlns:a16="http://schemas.microsoft.com/office/drawing/2014/main" id="{0CC691C6-494D-4A34-B11D-5E8DECA000EC}"/>
              </a:ext>
            </a:extLst>
          </p:cNvPr>
          <p:cNvSpPr txBox="1"/>
          <p:nvPr/>
        </p:nvSpPr>
        <p:spPr>
          <a:xfrm>
            <a:off x="6313565" y="2495518"/>
            <a:ext cx="2079168" cy="369332"/>
          </a:xfrm>
          <a:prstGeom prst="rect">
            <a:avLst/>
          </a:prstGeom>
          <a:noFill/>
        </p:spPr>
        <p:txBody>
          <a:bodyPr wrap="square" rtlCol="0">
            <a:spAutoFit/>
          </a:bodyPr>
          <a:lstStyle/>
          <a:p>
            <a:r>
              <a:rPr lang="vi-VN" dirty="0">
                <a:solidFill>
                  <a:srgbClr val="7030A0"/>
                </a:solidFill>
              </a:rPr>
              <a:t>Mở và bền vững</a:t>
            </a:r>
          </a:p>
        </p:txBody>
      </p:sp>
      <p:sp>
        <p:nvSpPr>
          <p:cNvPr id="15" name="TextBox 14">
            <a:extLst>
              <a:ext uri="{FF2B5EF4-FFF2-40B4-BE49-F238E27FC236}">
                <a16:creationId xmlns="" xmlns:a16="http://schemas.microsoft.com/office/drawing/2014/main" id="{FB5C9507-AB5B-42CB-8E9D-3F9E4885895B}"/>
              </a:ext>
            </a:extLst>
          </p:cNvPr>
          <p:cNvSpPr txBox="1"/>
          <p:nvPr/>
        </p:nvSpPr>
        <p:spPr>
          <a:xfrm>
            <a:off x="5274670" y="2016852"/>
            <a:ext cx="2079168" cy="646331"/>
          </a:xfrm>
          <a:prstGeom prst="rect">
            <a:avLst/>
          </a:prstGeom>
          <a:noFill/>
        </p:spPr>
        <p:txBody>
          <a:bodyPr wrap="square" rtlCol="0">
            <a:spAutoFit/>
          </a:bodyPr>
          <a:lstStyle/>
          <a:p>
            <a:r>
              <a:rPr lang="vi-VN" dirty="0"/>
              <a:t>Trao quyền &amp; </a:t>
            </a:r>
          </a:p>
          <a:p>
            <a:r>
              <a:rPr lang="vi-VN" dirty="0"/>
              <a:t>Kiến tạo</a:t>
            </a:r>
          </a:p>
        </p:txBody>
      </p:sp>
      <p:sp>
        <p:nvSpPr>
          <p:cNvPr id="16" name="TextBox 15">
            <a:extLst>
              <a:ext uri="{FF2B5EF4-FFF2-40B4-BE49-F238E27FC236}">
                <a16:creationId xmlns="" xmlns:a16="http://schemas.microsoft.com/office/drawing/2014/main" id="{0343D255-DD03-4FFD-A347-AB79297B306E}"/>
              </a:ext>
            </a:extLst>
          </p:cNvPr>
          <p:cNvSpPr txBox="1"/>
          <p:nvPr/>
        </p:nvSpPr>
        <p:spPr>
          <a:xfrm>
            <a:off x="7071272" y="1546774"/>
            <a:ext cx="2079168" cy="369332"/>
          </a:xfrm>
          <a:prstGeom prst="rect">
            <a:avLst/>
          </a:prstGeom>
          <a:noFill/>
        </p:spPr>
        <p:txBody>
          <a:bodyPr wrap="square" rtlCol="0">
            <a:spAutoFit/>
          </a:bodyPr>
          <a:lstStyle/>
          <a:p>
            <a:r>
              <a:rPr lang="vi-VN" dirty="0"/>
              <a:t>Đồng sáng tạo</a:t>
            </a:r>
          </a:p>
        </p:txBody>
      </p:sp>
      <p:sp>
        <p:nvSpPr>
          <p:cNvPr id="17" name="TextBox 16">
            <a:extLst>
              <a:ext uri="{FF2B5EF4-FFF2-40B4-BE49-F238E27FC236}">
                <a16:creationId xmlns="" xmlns:a16="http://schemas.microsoft.com/office/drawing/2014/main" id="{89CDF201-5578-4103-8D60-AD32783FDAC5}"/>
              </a:ext>
            </a:extLst>
          </p:cNvPr>
          <p:cNvSpPr txBox="1"/>
          <p:nvPr/>
        </p:nvSpPr>
        <p:spPr>
          <a:xfrm>
            <a:off x="7242990" y="6116627"/>
            <a:ext cx="1649873" cy="646331"/>
          </a:xfrm>
          <a:prstGeom prst="rect">
            <a:avLst/>
          </a:prstGeom>
          <a:noFill/>
        </p:spPr>
        <p:txBody>
          <a:bodyPr wrap="square" rtlCol="0">
            <a:spAutoFit/>
          </a:bodyPr>
          <a:lstStyle/>
          <a:p>
            <a:r>
              <a:rPr lang="vi-VN" b="1" dirty="0">
                <a:solidFill>
                  <a:schemeClr val="accent1"/>
                </a:solidFill>
                <a:effectLst>
                  <a:outerShdw blurRad="38100" dist="38100" dir="2700000" algn="tl">
                    <a:srgbClr val="000000">
                      <a:alpha val="43137"/>
                    </a:srgbClr>
                  </a:outerShdw>
                </a:effectLst>
              </a:rPr>
              <a:t>Vào cuộc mạnh mẽ</a:t>
            </a:r>
          </a:p>
        </p:txBody>
      </p:sp>
      <p:sp>
        <p:nvSpPr>
          <p:cNvPr id="18" name="TextBox 17">
            <a:extLst>
              <a:ext uri="{FF2B5EF4-FFF2-40B4-BE49-F238E27FC236}">
                <a16:creationId xmlns="" xmlns:a16="http://schemas.microsoft.com/office/drawing/2014/main" id="{77C026AE-C5B9-487D-8672-5949C69FEF90}"/>
              </a:ext>
            </a:extLst>
          </p:cNvPr>
          <p:cNvSpPr txBox="1"/>
          <p:nvPr/>
        </p:nvSpPr>
        <p:spPr>
          <a:xfrm>
            <a:off x="1162015" y="1870892"/>
            <a:ext cx="1497472" cy="646331"/>
          </a:xfrm>
          <a:prstGeom prst="rect">
            <a:avLst/>
          </a:prstGeom>
          <a:noFill/>
        </p:spPr>
        <p:txBody>
          <a:bodyPr wrap="square" rtlCol="0">
            <a:spAutoFit/>
          </a:bodyPr>
          <a:lstStyle/>
          <a:p>
            <a:r>
              <a:rPr lang="vi-VN" b="1" dirty="0">
                <a:solidFill>
                  <a:schemeClr val="accent1"/>
                </a:solidFill>
                <a:effectLst>
                  <a:outerShdw blurRad="38100" dist="38100" dir="2700000" algn="tl">
                    <a:srgbClr val="000000">
                      <a:alpha val="43137"/>
                    </a:srgbClr>
                  </a:outerShdw>
                </a:effectLst>
              </a:rPr>
              <a:t>Vào cuộc mạnh mẽ</a:t>
            </a:r>
          </a:p>
        </p:txBody>
      </p:sp>
      <p:sp>
        <p:nvSpPr>
          <p:cNvPr id="19" name="TextBox 18">
            <a:extLst>
              <a:ext uri="{FF2B5EF4-FFF2-40B4-BE49-F238E27FC236}">
                <a16:creationId xmlns="" xmlns:a16="http://schemas.microsoft.com/office/drawing/2014/main" id="{0BE3858F-221F-499A-A1E0-D1C20672704D}"/>
              </a:ext>
            </a:extLst>
          </p:cNvPr>
          <p:cNvSpPr txBox="1"/>
          <p:nvPr/>
        </p:nvSpPr>
        <p:spPr>
          <a:xfrm>
            <a:off x="4203576" y="6424274"/>
            <a:ext cx="2079168" cy="338554"/>
          </a:xfrm>
          <a:prstGeom prst="rect">
            <a:avLst/>
          </a:prstGeom>
          <a:noFill/>
        </p:spPr>
        <p:txBody>
          <a:bodyPr wrap="square" rtlCol="0">
            <a:spAutoFit/>
          </a:bodyPr>
          <a:lstStyle/>
          <a:p>
            <a:r>
              <a:rPr lang="vi-VN" sz="1600" b="1" dirty="0">
                <a:effectLst>
                  <a:outerShdw blurRad="38100" dist="38100" dir="2700000" algn="tl">
                    <a:srgbClr val="000000">
                      <a:alpha val="43137"/>
                    </a:srgbClr>
                  </a:outerShdw>
                </a:effectLst>
              </a:rPr>
              <a:t>Hướng quy trình</a:t>
            </a:r>
          </a:p>
        </p:txBody>
      </p:sp>
      <p:sp>
        <p:nvSpPr>
          <p:cNvPr id="20" name="TextBox 19">
            <a:extLst>
              <a:ext uri="{FF2B5EF4-FFF2-40B4-BE49-F238E27FC236}">
                <a16:creationId xmlns="" xmlns:a16="http://schemas.microsoft.com/office/drawing/2014/main" id="{3F4CDEC3-3A7D-4C3A-81B8-9175CDA68945}"/>
              </a:ext>
            </a:extLst>
          </p:cNvPr>
          <p:cNvSpPr txBox="1"/>
          <p:nvPr/>
        </p:nvSpPr>
        <p:spPr>
          <a:xfrm>
            <a:off x="1310122" y="6410693"/>
            <a:ext cx="2079168" cy="369332"/>
          </a:xfrm>
          <a:prstGeom prst="rect">
            <a:avLst/>
          </a:prstGeom>
          <a:noFill/>
        </p:spPr>
        <p:txBody>
          <a:bodyPr wrap="square" rtlCol="0">
            <a:spAutoFit/>
          </a:bodyPr>
          <a:lstStyle/>
          <a:p>
            <a:r>
              <a:rPr lang="vi-VN" b="1" dirty="0">
                <a:solidFill>
                  <a:schemeClr val="accent1"/>
                </a:solidFill>
                <a:effectLst>
                  <a:outerShdw blurRad="38100" dist="38100" dir="2700000" algn="tl">
                    <a:srgbClr val="000000">
                      <a:alpha val="43137"/>
                    </a:srgbClr>
                  </a:outerShdw>
                </a:effectLst>
              </a:rPr>
              <a:t>Bắt đầu sử dụng</a:t>
            </a:r>
          </a:p>
        </p:txBody>
      </p:sp>
      <p:sp>
        <p:nvSpPr>
          <p:cNvPr id="21" name="TextBox 20">
            <a:extLst>
              <a:ext uri="{FF2B5EF4-FFF2-40B4-BE49-F238E27FC236}">
                <a16:creationId xmlns="" xmlns:a16="http://schemas.microsoft.com/office/drawing/2014/main" id="{7CC296D6-A0D3-4796-A1FF-16994D3AEA95}"/>
              </a:ext>
            </a:extLst>
          </p:cNvPr>
          <p:cNvSpPr txBox="1"/>
          <p:nvPr/>
        </p:nvSpPr>
        <p:spPr>
          <a:xfrm>
            <a:off x="1803813" y="2892615"/>
            <a:ext cx="2079168" cy="1015663"/>
          </a:xfrm>
          <a:prstGeom prst="rect">
            <a:avLst/>
          </a:prstGeom>
          <a:noFill/>
        </p:spPr>
        <p:txBody>
          <a:bodyPr wrap="square" rtlCol="0">
            <a:spAutoFit/>
          </a:bodyPr>
          <a:lstStyle/>
          <a:p>
            <a:r>
              <a:rPr lang="vi-VN" sz="2000" b="1" dirty="0"/>
              <a:t>Quản trị con người và tổ chức</a:t>
            </a:r>
          </a:p>
        </p:txBody>
      </p:sp>
      <p:sp>
        <p:nvSpPr>
          <p:cNvPr id="22" name="TextBox 21">
            <a:extLst>
              <a:ext uri="{FF2B5EF4-FFF2-40B4-BE49-F238E27FC236}">
                <a16:creationId xmlns="" xmlns:a16="http://schemas.microsoft.com/office/drawing/2014/main" id="{7C65DDBD-05E1-4D74-AF4C-AA5AE99AA228}"/>
              </a:ext>
            </a:extLst>
          </p:cNvPr>
          <p:cNvSpPr txBox="1"/>
          <p:nvPr/>
        </p:nvSpPr>
        <p:spPr>
          <a:xfrm>
            <a:off x="5633131" y="5086315"/>
            <a:ext cx="2079168" cy="707886"/>
          </a:xfrm>
          <a:prstGeom prst="rect">
            <a:avLst/>
          </a:prstGeom>
          <a:noFill/>
        </p:spPr>
        <p:txBody>
          <a:bodyPr wrap="square" rtlCol="0">
            <a:spAutoFit/>
          </a:bodyPr>
          <a:lstStyle>
            <a:defPPr>
              <a:defRPr lang="vi-VN"/>
            </a:defPPr>
            <a:lvl1pPr>
              <a:defRPr sz="2000" b="1"/>
            </a:lvl1pPr>
          </a:lstStyle>
          <a:p>
            <a:r>
              <a:rPr lang="vi-VN" dirty="0">
                <a:solidFill>
                  <a:srgbClr val="7030A0"/>
                </a:solidFill>
              </a:rPr>
              <a:t>Công nghệ và thông tin</a:t>
            </a:r>
          </a:p>
        </p:txBody>
      </p:sp>
      <p:sp>
        <p:nvSpPr>
          <p:cNvPr id="5" name="TextBox 4">
            <a:extLst>
              <a:ext uri="{FF2B5EF4-FFF2-40B4-BE49-F238E27FC236}">
                <a16:creationId xmlns="" xmlns:a16="http://schemas.microsoft.com/office/drawing/2014/main" id="{7D4D5A86-DFC9-4561-8984-BF4E86160B68}"/>
              </a:ext>
            </a:extLst>
          </p:cNvPr>
          <p:cNvSpPr txBox="1"/>
          <p:nvPr/>
        </p:nvSpPr>
        <p:spPr>
          <a:xfrm>
            <a:off x="965915" y="3412901"/>
            <a:ext cx="875763" cy="1569660"/>
          </a:xfrm>
          <a:prstGeom prst="rect">
            <a:avLst/>
          </a:prstGeom>
          <a:noFill/>
        </p:spPr>
        <p:txBody>
          <a:bodyPr wrap="square" rtlCol="0">
            <a:spAutoFit/>
          </a:bodyPr>
          <a:lstStyle/>
          <a:p>
            <a:r>
              <a:rPr lang="vi-VN" sz="1600" b="1" dirty="0">
                <a:effectLst>
                  <a:outerShdw blurRad="38100" dist="38100" dir="2700000" algn="tl">
                    <a:srgbClr val="000000">
                      <a:alpha val="43137"/>
                    </a:srgbClr>
                  </a:outerShdw>
                </a:effectLst>
              </a:rPr>
              <a:t>Lấy người dùng làm trung tâm</a:t>
            </a:r>
          </a:p>
        </p:txBody>
      </p:sp>
      <p:sp>
        <p:nvSpPr>
          <p:cNvPr id="6" name="Rectangle 5">
            <a:extLst>
              <a:ext uri="{FF2B5EF4-FFF2-40B4-BE49-F238E27FC236}">
                <a16:creationId xmlns="" xmlns:a16="http://schemas.microsoft.com/office/drawing/2014/main" id="{8B48EA61-015D-4F43-BF3A-48399BA52253}"/>
              </a:ext>
            </a:extLst>
          </p:cNvPr>
          <p:cNvSpPr/>
          <p:nvPr/>
        </p:nvSpPr>
        <p:spPr>
          <a:xfrm>
            <a:off x="8721144" y="6145146"/>
            <a:ext cx="3470856" cy="646331"/>
          </a:xfrm>
          <a:prstGeom prst="rect">
            <a:avLst/>
          </a:prstGeom>
        </p:spPr>
        <p:txBody>
          <a:bodyPr wrap="square">
            <a:spAutoFit/>
          </a:bodyPr>
          <a:lstStyle/>
          <a:p>
            <a:r>
              <a:rPr lang="vi-VN" sz="900" dirty="0">
                <a:hlinkClick r:id="rId3"/>
              </a:rPr>
              <a:t>https://www.researchgate.net/publication/262168400_Explaining_the_eGovernment_paradox_An_analysis_of_two_decades_of_evidence_from_scientific_literature_and_practice_on_barriers_to_eGovernment</a:t>
            </a:r>
            <a:endParaRPr lang="vi-VN" sz="900" dirty="0"/>
          </a:p>
        </p:txBody>
      </p:sp>
      <p:sp>
        <p:nvSpPr>
          <p:cNvPr id="23" name="TextBox 22">
            <a:extLst>
              <a:ext uri="{FF2B5EF4-FFF2-40B4-BE49-F238E27FC236}">
                <a16:creationId xmlns="" xmlns:a16="http://schemas.microsoft.com/office/drawing/2014/main" id="{EDC17C00-6FBA-4844-B38A-940523ED955B}"/>
              </a:ext>
            </a:extLst>
          </p:cNvPr>
          <p:cNvSpPr txBox="1"/>
          <p:nvPr/>
        </p:nvSpPr>
        <p:spPr>
          <a:xfrm>
            <a:off x="8461420" y="2698124"/>
            <a:ext cx="3387143" cy="2308324"/>
          </a:xfrm>
          <a:prstGeom prst="rect">
            <a:avLst/>
          </a:prstGeom>
          <a:noFill/>
        </p:spPr>
        <p:txBody>
          <a:bodyPr wrap="square" rtlCol="0">
            <a:spAutoFit/>
          </a:bodyPr>
          <a:lstStyle/>
          <a:p>
            <a:r>
              <a:rPr lang="vi-VN" dirty="0"/>
              <a:t>Kết quả nghiên cứu 20 năm về CPĐT tại các nước cho thấy mô hình trưởng thành đồng hành từ phía quản trị công và phía Công nghệ thông tin.</a:t>
            </a:r>
          </a:p>
          <a:p>
            <a:r>
              <a:rPr lang="vi-VN" dirty="0"/>
              <a:t>Chúng ta có thể thấy sự tương đồng với các giai đoạn phát triển tại Việt Nam</a:t>
            </a:r>
          </a:p>
        </p:txBody>
      </p:sp>
    </p:spTree>
    <p:extLst>
      <p:ext uri="{BB962C8B-B14F-4D97-AF65-F5344CB8AC3E}">
        <p14:creationId xmlns:p14="http://schemas.microsoft.com/office/powerpoint/2010/main" val="3320802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449E3089-B25E-4136-A07A-C2EA9BFA5091}"/>
              </a:ext>
            </a:extLst>
          </p:cNvPr>
          <p:cNvPicPr>
            <a:picLocks noChangeAspect="1"/>
          </p:cNvPicPr>
          <p:nvPr/>
        </p:nvPicPr>
        <p:blipFill>
          <a:blip r:embed="rId2" cstate="print"/>
          <a:stretch>
            <a:fillRect/>
          </a:stretch>
        </p:blipFill>
        <p:spPr>
          <a:xfrm>
            <a:off x="1116608" y="1225690"/>
            <a:ext cx="7840649" cy="5587234"/>
          </a:xfrm>
          <a:prstGeom prst="rect">
            <a:avLst/>
          </a:prstGeom>
          <a:noFill/>
        </p:spPr>
      </p:pic>
      <p:sp>
        <p:nvSpPr>
          <p:cNvPr id="2" name="Title 1">
            <a:extLst>
              <a:ext uri="{FF2B5EF4-FFF2-40B4-BE49-F238E27FC236}">
                <a16:creationId xmlns="" xmlns:a16="http://schemas.microsoft.com/office/drawing/2014/main" id="{1CA561C4-F5D7-4EB7-A875-04E1788EEED3}"/>
              </a:ext>
            </a:extLst>
          </p:cNvPr>
          <p:cNvSpPr>
            <a:spLocks noGrp="1"/>
          </p:cNvSpPr>
          <p:nvPr>
            <p:ph type="title"/>
          </p:nvPr>
        </p:nvSpPr>
        <p:spPr/>
        <p:txBody>
          <a:bodyPr/>
          <a:lstStyle/>
          <a:p>
            <a:r>
              <a:rPr lang="vi-VN" dirty="0"/>
              <a:t>Mô hình trưởng thành Chính phủ điện tử</a:t>
            </a:r>
            <a:br>
              <a:rPr lang="vi-VN" dirty="0"/>
            </a:br>
            <a:endParaRPr lang="vi-VN" dirty="0"/>
          </a:p>
        </p:txBody>
      </p:sp>
      <p:sp>
        <p:nvSpPr>
          <p:cNvPr id="4" name="TextBox 3">
            <a:extLst>
              <a:ext uri="{FF2B5EF4-FFF2-40B4-BE49-F238E27FC236}">
                <a16:creationId xmlns="" xmlns:a16="http://schemas.microsoft.com/office/drawing/2014/main" id="{0573EF2D-DB55-4164-A1A7-284F5CACACC6}"/>
              </a:ext>
            </a:extLst>
          </p:cNvPr>
          <p:cNvSpPr txBox="1"/>
          <p:nvPr/>
        </p:nvSpPr>
        <p:spPr>
          <a:xfrm>
            <a:off x="3179705" y="5974960"/>
            <a:ext cx="1159292" cy="369332"/>
          </a:xfrm>
          <a:prstGeom prst="rect">
            <a:avLst/>
          </a:prstGeom>
          <a:noFill/>
        </p:spPr>
        <p:txBody>
          <a:bodyPr wrap="none" rtlCol="0">
            <a:spAutoFit/>
          </a:bodyPr>
          <a:lstStyle/>
          <a:p>
            <a:r>
              <a:rPr lang="vi-VN" dirty="0">
                <a:solidFill>
                  <a:srgbClr val="7030A0"/>
                </a:solidFill>
              </a:rPr>
              <a:t>Hiện diện</a:t>
            </a:r>
          </a:p>
        </p:txBody>
      </p:sp>
      <p:sp>
        <p:nvSpPr>
          <p:cNvPr id="7" name="TextBox 6">
            <a:extLst>
              <a:ext uri="{FF2B5EF4-FFF2-40B4-BE49-F238E27FC236}">
                <a16:creationId xmlns="" xmlns:a16="http://schemas.microsoft.com/office/drawing/2014/main" id="{4794AFB0-40AA-4246-8E81-EACFAABC263E}"/>
              </a:ext>
            </a:extLst>
          </p:cNvPr>
          <p:cNvSpPr txBox="1"/>
          <p:nvPr/>
        </p:nvSpPr>
        <p:spPr>
          <a:xfrm>
            <a:off x="1960503" y="5502733"/>
            <a:ext cx="1223412" cy="646331"/>
          </a:xfrm>
          <a:prstGeom prst="rect">
            <a:avLst/>
          </a:prstGeom>
          <a:noFill/>
        </p:spPr>
        <p:txBody>
          <a:bodyPr wrap="none" rtlCol="0">
            <a:spAutoFit/>
          </a:bodyPr>
          <a:lstStyle/>
          <a:p>
            <a:r>
              <a:rPr lang="vi-VN" dirty="0"/>
              <a:t>Tăng </a:t>
            </a:r>
          </a:p>
          <a:p>
            <a:r>
              <a:rPr lang="vi-VN" dirty="0"/>
              <a:t>nhận thức</a:t>
            </a:r>
          </a:p>
        </p:txBody>
      </p:sp>
      <p:sp>
        <p:nvSpPr>
          <p:cNvPr id="8" name="TextBox 7">
            <a:extLst>
              <a:ext uri="{FF2B5EF4-FFF2-40B4-BE49-F238E27FC236}">
                <a16:creationId xmlns="" xmlns:a16="http://schemas.microsoft.com/office/drawing/2014/main" id="{C7E3D61D-3B91-4076-93E9-77ACE051E1AB}"/>
              </a:ext>
            </a:extLst>
          </p:cNvPr>
          <p:cNvSpPr txBox="1"/>
          <p:nvPr/>
        </p:nvSpPr>
        <p:spPr>
          <a:xfrm>
            <a:off x="4328071" y="5133541"/>
            <a:ext cx="1104790" cy="369332"/>
          </a:xfrm>
          <a:prstGeom prst="rect">
            <a:avLst/>
          </a:prstGeom>
          <a:noFill/>
        </p:spPr>
        <p:txBody>
          <a:bodyPr wrap="none" rtlCol="0">
            <a:spAutoFit/>
          </a:bodyPr>
          <a:lstStyle/>
          <a:p>
            <a:r>
              <a:rPr lang="vi-VN" dirty="0">
                <a:solidFill>
                  <a:srgbClr val="7030A0"/>
                </a:solidFill>
              </a:rPr>
              <a:t>Tích hợp</a:t>
            </a:r>
          </a:p>
        </p:txBody>
      </p:sp>
      <p:sp>
        <p:nvSpPr>
          <p:cNvPr id="9" name="TextBox 8">
            <a:extLst>
              <a:ext uri="{FF2B5EF4-FFF2-40B4-BE49-F238E27FC236}">
                <a16:creationId xmlns="" xmlns:a16="http://schemas.microsoft.com/office/drawing/2014/main" id="{228D1FE9-E735-4D19-A152-039F21F767E6}"/>
              </a:ext>
            </a:extLst>
          </p:cNvPr>
          <p:cNvSpPr txBox="1"/>
          <p:nvPr/>
        </p:nvSpPr>
        <p:spPr>
          <a:xfrm>
            <a:off x="3025155" y="4912453"/>
            <a:ext cx="1479892" cy="369332"/>
          </a:xfrm>
          <a:prstGeom prst="rect">
            <a:avLst/>
          </a:prstGeom>
          <a:noFill/>
        </p:spPr>
        <p:txBody>
          <a:bodyPr wrap="none" rtlCol="0">
            <a:spAutoFit/>
          </a:bodyPr>
          <a:lstStyle/>
          <a:p>
            <a:r>
              <a:rPr lang="vi-VN" dirty="0"/>
              <a:t>Độ sẵn sàng</a:t>
            </a:r>
          </a:p>
        </p:txBody>
      </p:sp>
      <p:sp>
        <p:nvSpPr>
          <p:cNvPr id="10" name="TextBox 9">
            <a:extLst>
              <a:ext uri="{FF2B5EF4-FFF2-40B4-BE49-F238E27FC236}">
                <a16:creationId xmlns="" xmlns:a16="http://schemas.microsoft.com/office/drawing/2014/main" id="{E3A0912C-577D-4554-B305-81D67C25AC35}"/>
              </a:ext>
            </a:extLst>
          </p:cNvPr>
          <p:cNvSpPr txBox="1"/>
          <p:nvPr/>
        </p:nvSpPr>
        <p:spPr>
          <a:xfrm>
            <a:off x="5027824" y="4274950"/>
            <a:ext cx="1159292" cy="369332"/>
          </a:xfrm>
          <a:prstGeom prst="rect">
            <a:avLst/>
          </a:prstGeom>
          <a:noFill/>
        </p:spPr>
        <p:txBody>
          <a:bodyPr wrap="none" rtlCol="0">
            <a:spAutoFit/>
          </a:bodyPr>
          <a:lstStyle/>
          <a:p>
            <a:r>
              <a:rPr lang="vi-VN" dirty="0">
                <a:solidFill>
                  <a:srgbClr val="7030A0"/>
                </a:solidFill>
              </a:rPr>
              <a:t>Giao dịch</a:t>
            </a:r>
          </a:p>
        </p:txBody>
      </p:sp>
      <p:sp>
        <p:nvSpPr>
          <p:cNvPr id="11" name="TextBox 10">
            <a:extLst>
              <a:ext uri="{FF2B5EF4-FFF2-40B4-BE49-F238E27FC236}">
                <a16:creationId xmlns="" xmlns:a16="http://schemas.microsoft.com/office/drawing/2014/main" id="{27083802-1A69-4DAE-AD30-19A0955A7ED9}"/>
              </a:ext>
            </a:extLst>
          </p:cNvPr>
          <p:cNvSpPr txBox="1"/>
          <p:nvPr/>
        </p:nvSpPr>
        <p:spPr>
          <a:xfrm>
            <a:off x="3229074" y="4201969"/>
            <a:ext cx="1579278" cy="369332"/>
          </a:xfrm>
          <a:prstGeom prst="rect">
            <a:avLst/>
          </a:prstGeom>
          <a:noFill/>
        </p:spPr>
        <p:txBody>
          <a:bodyPr wrap="none" rtlCol="0">
            <a:spAutoFit/>
          </a:bodyPr>
          <a:lstStyle/>
          <a:p>
            <a:r>
              <a:rPr lang="vi-VN" dirty="0"/>
              <a:t>Đơn giản hóa</a:t>
            </a:r>
          </a:p>
        </p:txBody>
      </p:sp>
      <p:sp>
        <p:nvSpPr>
          <p:cNvPr id="12" name="TextBox 11">
            <a:extLst>
              <a:ext uri="{FF2B5EF4-FFF2-40B4-BE49-F238E27FC236}">
                <a16:creationId xmlns="" xmlns:a16="http://schemas.microsoft.com/office/drawing/2014/main" id="{550CEF63-1B76-4FD0-8097-E5F41E81068F}"/>
              </a:ext>
            </a:extLst>
          </p:cNvPr>
          <p:cNvSpPr txBox="1"/>
          <p:nvPr/>
        </p:nvSpPr>
        <p:spPr>
          <a:xfrm>
            <a:off x="3754191" y="2796025"/>
            <a:ext cx="1828803" cy="1077218"/>
          </a:xfrm>
          <a:prstGeom prst="rect">
            <a:avLst/>
          </a:prstGeom>
          <a:noFill/>
        </p:spPr>
        <p:txBody>
          <a:bodyPr wrap="square" rtlCol="0">
            <a:spAutoFit/>
          </a:bodyPr>
          <a:lstStyle/>
          <a:p>
            <a:r>
              <a:rPr lang="vi-VN" sz="1600" dirty="0"/>
              <a:t>Liên thông nghiệp vụ và giảm khoảng cách</a:t>
            </a:r>
          </a:p>
          <a:p>
            <a:r>
              <a:rPr lang="vi-VN" sz="1600" dirty="0"/>
              <a:t> số</a:t>
            </a:r>
          </a:p>
        </p:txBody>
      </p:sp>
      <p:sp>
        <p:nvSpPr>
          <p:cNvPr id="13" name="TextBox 12">
            <a:extLst>
              <a:ext uri="{FF2B5EF4-FFF2-40B4-BE49-F238E27FC236}">
                <a16:creationId xmlns="" xmlns:a16="http://schemas.microsoft.com/office/drawing/2014/main" id="{43B93BDD-3AF8-4675-B61A-0A8D8B8AD91F}"/>
              </a:ext>
            </a:extLst>
          </p:cNvPr>
          <p:cNvSpPr txBox="1"/>
          <p:nvPr/>
        </p:nvSpPr>
        <p:spPr>
          <a:xfrm>
            <a:off x="5285401" y="3296155"/>
            <a:ext cx="2079168" cy="369332"/>
          </a:xfrm>
          <a:prstGeom prst="rect">
            <a:avLst/>
          </a:prstGeom>
          <a:noFill/>
        </p:spPr>
        <p:txBody>
          <a:bodyPr wrap="square" rtlCol="0">
            <a:spAutoFit/>
          </a:bodyPr>
          <a:lstStyle/>
          <a:p>
            <a:r>
              <a:rPr lang="vi-VN" dirty="0">
                <a:solidFill>
                  <a:srgbClr val="7030A0"/>
                </a:solidFill>
              </a:rPr>
              <a:t>Chuyển đổi</a:t>
            </a:r>
          </a:p>
        </p:txBody>
      </p:sp>
      <p:sp>
        <p:nvSpPr>
          <p:cNvPr id="14" name="TextBox 13">
            <a:extLst>
              <a:ext uri="{FF2B5EF4-FFF2-40B4-BE49-F238E27FC236}">
                <a16:creationId xmlns="" xmlns:a16="http://schemas.microsoft.com/office/drawing/2014/main" id="{0CC691C6-494D-4A34-B11D-5E8DECA000EC}"/>
              </a:ext>
            </a:extLst>
          </p:cNvPr>
          <p:cNvSpPr txBox="1"/>
          <p:nvPr/>
        </p:nvSpPr>
        <p:spPr>
          <a:xfrm>
            <a:off x="6313565" y="2495518"/>
            <a:ext cx="2079168" cy="369332"/>
          </a:xfrm>
          <a:prstGeom prst="rect">
            <a:avLst/>
          </a:prstGeom>
          <a:noFill/>
        </p:spPr>
        <p:txBody>
          <a:bodyPr wrap="square" rtlCol="0">
            <a:spAutoFit/>
          </a:bodyPr>
          <a:lstStyle/>
          <a:p>
            <a:r>
              <a:rPr lang="vi-VN" dirty="0">
                <a:solidFill>
                  <a:srgbClr val="7030A0"/>
                </a:solidFill>
              </a:rPr>
              <a:t>Mở và bền vững</a:t>
            </a:r>
          </a:p>
        </p:txBody>
      </p:sp>
      <p:sp>
        <p:nvSpPr>
          <p:cNvPr id="15" name="TextBox 14">
            <a:extLst>
              <a:ext uri="{FF2B5EF4-FFF2-40B4-BE49-F238E27FC236}">
                <a16:creationId xmlns="" xmlns:a16="http://schemas.microsoft.com/office/drawing/2014/main" id="{FB5C9507-AB5B-42CB-8E9D-3F9E4885895B}"/>
              </a:ext>
            </a:extLst>
          </p:cNvPr>
          <p:cNvSpPr txBox="1"/>
          <p:nvPr/>
        </p:nvSpPr>
        <p:spPr>
          <a:xfrm>
            <a:off x="5274670" y="2016852"/>
            <a:ext cx="2079168" cy="646331"/>
          </a:xfrm>
          <a:prstGeom prst="rect">
            <a:avLst/>
          </a:prstGeom>
          <a:noFill/>
        </p:spPr>
        <p:txBody>
          <a:bodyPr wrap="square" rtlCol="0">
            <a:spAutoFit/>
          </a:bodyPr>
          <a:lstStyle/>
          <a:p>
            <a:r>
              <a:rPr lang="vi-VN" dirty="0"/>
              <a:t>Trao quyền &amp; </a:t>
            </a:r>
          </a:p>
          <a:p>
            <a:r>
              <a:rPr lang="vi-VN" dirty="0"/>
              <a:t>Kiến tạo</a:t>
            </a:r>
          </a:p>
        </p:txBody>
      </p:sp>
      <p:sp>
        <p:nvSpPr>
          <p:cNvPr id="16" name="TextBox 15">
            <a:extLst>
              <a:ext uri="{FF2B5EF4-FFF2-40B4-BE49-F238E27FC236}">
                <a16:creationId xmlns="" xmlns:a16="http://schemas.microsoft.com/office/drawing/2014/main" id="{0343D255-DD03-4FFD-A347-AB79297B306E}"/>
              </a:ext>
            </a:extLst>
          </p:cNvPr>
          <p:cNvSpPr txBox="1"/>
          <p:nvPr/>
        </p:nvSpPr>
        <p:spPr>
          <a:xfrm>
            <a:off x="7071272" y="1546774"/>
            <a:ext cx="2079168" cy="369332"/>
          </a:xfrm>
          <a:prstGeom prst="rect">
            <a:avLst/>
          </a:prstGeom>
          <a:noFill/>
        </p:spPr>
        <p:txBody>
          <a:bodyPr wrap="square" rtlCol="0">
            <a:spAutoFit/>
          </a:bodyPr>
          <a:lstStyle/>
          <a:p>
            <a:r>
              <a:rPr lang="vi-VN" dirty="0"/>
              <a:t>Đồng sáng tạo</a:t>
            </a:r>
          </a:p>
        </p:txBody>
      </p:sp>
      <p:sp>
        <p:nvSpPr>
          <p:cNvPr id="17" name="TextBox 16">
            <a:extLst>
              <a:ext uri="{FF2B5EF4-FFF2-40B4-BE49-F238E27FC236}">
                <a16:creationId xmlns="" xmlns:a16="http://schemas.microsoft.com/office/drawing/2014/main" id="{89CDF201-5578-4103-8D60-AD32783FDAC5}"/>
              </a:ext>
            </a:extLst>
          </p:cNvPr>
          <p:cNvSpPr txBox="1"/>
          <p:nvPr/>
        </p:nvSpPr>
        <p:spPr>
          <a:xfrm>
            <a:off x="7242990" y="6116627"/>
            <a:ext cx="1649873" cy="646331"/>
          </a:xfrm>
          <a:prstGeom prst="rect">
            <a:avLst/>
          </a:prstGeom>
          <a:noFill/>
        </p:spPr>
        <p:txBody>
          <a:bodyPr wrap="square" rtlCol="0">
            <a:spAutoFit/>
          </a:bodyPr>
          <a:lstStyle/>
          <a:p>
            <a:r>
              <a:rPr lang="vi-VN" b="1" dirty="0">
                <a:solidFill>
                  <a:schemeClr val="accent1"/>
                </a:solidFill>
                <a:effectLst>
                  <a:outerShdw blurRad="38100" dist="38100" dir="2700000" algn="tl">
                    <a:srgbClr val="000000">
                      <a:alpha val="43137"/>
                    </a:srgbClr>
                  </a:outerShdw>
                </a:effectLst>
              </a:rPr>
              <a:t>Vào cuộc mạnh mẽ</a:t>
            </a:r>
          </a:p>
        </p:txBody>
      </p:sp>
      <p:sp>
        <p:nvSpPr>
          <p:cNvPr id="18" name="TextBox 17">
            <a:extLst>
              <a:ext uri="{FF2B5EF4-FFF2-40B4-BE49-F238E27FC236}">
                <a16:creationId xmlns="" xmlns:a16="http://schemas.microsoft.com/office/drawing/2014/main" id="{77C026AE-C5B9-487D-8672-5949C69FEF90}"/>
              </a:ext>
            </a:extLst>
          </p:cNvPr>
          <p:cNvSpPr txBox="1"/>
          <p:nvPr/>
        </p:nvSpPr>
        <p:spPr>
          <a:xfrm>
            <a:off x="1162015" y="1870892"/>
            <a:ext cx="1497472" cy="646331"/>
          </a:xfrm>
          <a:prstGeom prst="rect">
            <a:avLst/>
          </a:prstGeom>
          <a:noFill/>
        </p:spPr>
        <p:txBody>
          <a:bodyPr wrap="square" rtlCol="0">
            <a:spAutoFit/>
          </a:bodyPr>
          <a:lstStyle/>
          <a:p>
            <a:r>
              <a:rPr lang="vi-VN" b="1" dirty="0">
                <a:solidFill>
                  <a:schemeClr val="accent1"/>
                </a:solidFill>
                <a:effectLst>
                  <a:outerShdw blurRad="38100" dist="38100" dir="2700000" algn="tl">
                    <a:srgbClr val="000000">
                      <a:alpha val="43137"/>
                    </a:srgbClr>
                  </a:outerShdw>
                </a:effectLst>
              </a:rPr>
              <a:t>Vào cuộc mạnh mẽ</a:t>
            </a:r>
          </a:p>
        </p:txBody>
      </p:sp>
      <p:sp>
        <p:nvSpPr>
          <p:cNvPr id="19" name="TextBox 18">
            <a:extLst>
              <a:ext uri="{FF2B5EF4-FFF2-40B4-BE49-F238E27FC236}">
                <a16:creationId xmlns="" xmlns:a16="http://schemas.microsoft.com/office/drawing/2014/main" id="{0BE3858F-221F-499A-A1E0-D1C20672704D}"/>
              </a:ext>
            </a:extLst>
          </p:cNvPr>
          <p:cNvSpPr txBox="1"/>
          <p:nvPr/>
        </p:nvSpPr>
        <p:spPr>
          <a:xfrm>
            <a:off x="4203576" y="6424274"/>
            <a:ext cx="2079168" cy="338554"/>
          </a:xfrm>
          <a:prstGeom prst="rect">
            <a:avLst/>
          </a:prstGeom>
          <a:noFill/>
        </p:spPr>
        <p:txBody>
          <a:bodyPr wrap="square" rtlCol="0">
            <a:spAutoFit/>
          </a:bodyPr>
          <a:lstStyle/>
          <a:p>
            <a:r>
              <a:rPr lang="vi-VN" sz="1600" b="1" dirty="0">
                <a:effectLst>
                  <a:outerShdw blurRad="38100" dist="38100" dir="2700000" algn="tl">
                    <a:srgbClr val="000000">
                      <a:alpha val="43137"/>
                    </a:srgbClr>
                  </a:outerShdw>
                </a:effectLst>
              </a:rPr>
              <a:t>Hướng quy trình</a:t>
            </a:r>
          </a:p>
        </p:txBody>
      </p:sp>
      <p:sp>
        <p:nvSpPr>
          <p:cNvPr id="20" name="TextBox 19">
            <a:extLst>
              <a:ext uri="{FF2B5EF4-FFF2-40B4-BE49-F238E27FC236}">
                <a16:creationId xmlns="" xmlns:a16="http://schemas.microsoft.com/office/drawing/2014/main" id="{3F4CDEC3-3A7D-4C3A-81B8-9175CDA68945}"/>
              </a:ext>
            </a:extLst>
          </p:cNvPr>
          <p:cNvSpPr txBox="1"/>
          <p:nvPr/>
        </p:nvSpPr>
        <p:spPr>
          <a:xfrm>
            <a:off x="1310122" y="6410693"/>
            <a:ext cx="2079168" cy="369332"/>
          </a:xfrm>
          <a:prstGeom prst="rect">
            <a:avLst/>
          </a:prstGeom>
          <a:noFill/>
        </p:spPr>
        <p:txBody>
          <a:bodyPr wrap="square" rtlCol="0">
            <a:spAutoFit/>
          </a:bodyPr>
          <a:lstStyle/>
          <a:p>
            <a:r>
              <a:rPr lang="vi-VN" b="1" dirty="0">
                <a:solidFill>
                  <a:schemeClr val="accent1"/>
                </a:solidFill>
                <a:effectLst>
                  <a:outerShdw blurRad="38100" dist="38100" dir="2700000" algn="tl">
                    <a:srgbClr val="000000">
                      <a:alpha val="43137"/>
                    </a:srgbClr>
                  </a:outerShdw>
                </a:effectLst>
              </a:rPr>
              <a:t>Bắt đầu sử dụng</a:t>
            </a:r>
          </a:p>
        </p:txBody>
      </p:sp>
      <p:sp>
        <p:nvSpPr>
          <p:cNvPr id="21" name="TextBox 20">
            <a:extLst>
              <a:ext uri="{FF2B5EF4-FFF2-40B4-BE49-F238E27FC236}">
                <a16:creationId xmlns="" xmlns:a16="http://schemas.microsoft.com/office/drawing/2014/main" id="{7CC296D6-A0D3-4796-A1FF-16994D3AEA95}"/>
              </a:ext>
            </a:extLst>
          </p:cNvPr>
          <p:cNvSpPr txBox="1"/>
          <p:nvPr/>
        </p:nvSpPr>
        <p:spPr>
          <a:xfrm>
            <a:off x="1803813" y="2892615"/>
            <a:ext cx="2079168" cy="1015663"/>
          </a:xfrm>
          <a:prstGeom prst="rect">
            <a:avLst/>
          </a:prstGeom>
          <a:noFill/>
        </p:spPr>
        <p:txBody>
          <a:bodyPr wrap="square" rtlCol="0">
            <a:spAutoFit/>
          </a:bodyPr>
          <a:lstStyle/>
          <a:p>
            <a:r>
              <a:rPr lang="vi-VN" sz="2000" b="1" dirty="0"/>
              <a:t>Quản trị con người và tổ chức</a:t>
            </a:r>
          </a:p>
        </p:txBody>
      </p:sp>
      <p:sp>
        <p:nvSpPr>
          <p:cNvPr id="22" name="TextBox 21">
            <a:extLst>
              <a:ext uri="{FF2B5EF4-FFF2-40B4-BE49-F238E27FC236}">
                <a16:creationId xmlns="" xmlns:a16="http://schemas.microsoft.com/office/drawing/2014/main" id="{7C65DDBD-05E1-4D74-AF4C-AA5AE99AA228}"/>
              </a:ext>
            </a:extLst>
          </p:cNvPr>
          <p:cNvSpPr txBox="1"/>
          <p:nvPr/>
        </p:nvSpPr>
        <p:spPr>
          <a:xfrm>
            <a:off x="5633131" y="5086315"/>
            <a:ext cx="2079168" cy="707886"/>
          </a:xfrm>
          <a:prstGeom prst="rect">
            <a:avLst/>
          </a:prstGeom>
          <a:noFill/>
        </p:spPr>
        <p:txBody>
          <a:bodyPr wrap="square" rtlCol="0">
            <a:spAutoFit/>
          </a:bodyPr>
          <a:lstStyle>
            <a:defPPr>
              <a:defRPr lang="vi-VN"/>
            </a:defPPr>
            <a:lvl1pPr>
              <a:defRPr sz="2000" b="1"/>
            </a:lvl1pPr>
          </a:lstStyle>
          <a:p>
            <a:r>
              <a:rPr lang="vi-VN" dirty="0">
                <a:solidFill>
                  <a:srgbClr val="7030A0"/>
                </a:solidFill>
              </a:rPr>
              <a:t>Công nghệ và thông tin</a:t>
            </a:r>
          </a:p>
        </p:txBody>
      </p:sp>
      <p:sp>
        <p:nvSpPr>
          <p:cNvPr id="5" name="TextBox 4">
            <a:extLst>
              <a:ext uri="{FF2B5EF4-FFF2-40B4-BE49-F238E27FC236}">
                <a16:creationId xmlns="" xmlns:a16="http://schemas.microsoft.com/office/drawing/2014/main" id="{7D4D5A86-DFC9-4561-8984-BF4E86160B68}"/>
              </a:ext>
            </a:extLst>
          </p:cNvPr>
          <p:cNvSpPr txBox="1"/>
          <p:nvPr/>
        </p:nvSpPr>
        <p:spPr>
          <a:xfrm>
            <a:off x="965915" y="3412901"/>
            <a:ext cx="875763" cy="1569660"/>
          </a:xfrm>
          <a:prstGeom prst="rect">
            <a:avLst/>
          </a:prstGeom>
          <a:noFill/>
        </p:spPr>
        <p:txBody>
          <a:bodyPr wrap="square" rtlCol="0">
            <a:spAutoFit/>
          </a:bodyPr>
          <a:lstStyle/>
          <a:p>
            <a:r>
              <a:rPr lang="vi-VN" sz="1600" b="1" dirty="0">
                <a:effectLst>
                  <a:outerShdw blurRad="38100" dist="38100" dir="2700000" algn="tl">
                    <a:srgbClr val="000000">
                      <a:alpha val="43137"/>
                    </a:srgbClr>
                  </a:outerShdw>
                </a:effectLst>
              </a:rPr>
              <a:t>Lấy người dùng làm trung tâm</a:t>
            </a:r>
          </a:p>
        </p:txBody>
      </p:sp>
      <p:sp>
        <p:nvSpPr>
          <p:cNvPr id="6" name="Rectangle 5">
            <a:extLst>
              <a:ext uri="{FF2B5EF4-FFF2-40B4-BE49-F238E27FC236}">
                <a16:creationId xmlns="" xmlns:a16="http://schemas.microsoft.com/office/drawing/2014/main" id="{8B48EA61-015D-4F43-BF3A-48399BA52253}"/>
              </a:ext>
            </a:extLst>
          </p:cNvPr>
          <p:cNvSpPr/>
          <p:nvPr/>
        </p:nvSpPr>
        <p:spPr>
          <a:xfrm>
            <a:off x="8721144" y="6145146"/>
            <a:ext cx="3470856" cy="646331"/>
          </a:xfrm>
          <a:prstGeom prst="rect">
            <a:avLst/>
          </a:prstGeom>
        </p:spPr>
        <p:txBody>
          <a:bodyPr wrap="square">
            <a:spAutoFit/>
          </a:bodyPr>
          <a:lstStyle/>
          <a:p>
            <a:r>
              <a:rPr lang="vi-VN" sz="900" dirty="0">
                <a:hlinkClick r:id="rId3"/>
              </a:rPr>
              <a:t>https://www.researchgate.net/publication/262168400_Explaining_the_eGovernment_paradox_An_analysis_of_two_decades_of_evidence_from_scientific_literature_and_practice_on_barriers_to_eGovernment</a:t>
            </a:r>
            <a:endParaRPr lang="vi-VN" sz="900" dirty="0"/>
          </a:p>
        </p:txBody>
      </p:sp>
      <p:sp>
        <p:nvSpPr>
          <p:cNvPr id="23" name="TextBox 22">
            <a:extLst>
              <a:ext uri="{FF2B5EF4-FFF2-40B4-BE49-F238E27FC236}">
                <a16:creationId xmlns="" xmlns:a16="http://schemas.microsoft.com/office/drawing/2014/main" id="{EDC17C00-6FBA-4844-B38A-940523ED955B}"/>
              </a:ext>
            </a:extLst>
          </p:cNvPr>
          <p:cNvSpPr txBox="1"/>
          <p:nvPr/>
        </p:nvSpPr>
        <p:spPr>
          <a:xfrm>
            <a:off x="8461420" y="2698124"/>
            <a:ext cx="3387143" cy="2031325"/>
          </a:xfrm>
          <a:prstGeom prst="rect">
            <a:avLst/>
          </a:prstGeom>
          <a:noFill/>
        </p:spPr>
        <p:txBody>
          <a:bodyPr wrap="square" rtlCol="0">
            <a:spAutoFit/>
          </a:bodyPr>
          <a:lstStyle/>
          <a:p>
            <a:r>
              <a:rPr lang="vi-VN" dirty="0"/>
              <a:t>Mô hình này cho chúng ta đích đến rõ ràng của giai đoạn này đó là phía Quản trị công cần đẩy mạnh liên thông nghiệp vụ và phía CNTT cần tạo ra sự Chuyển đổi ( hay còn gọi là chuyển đổi số)</a:t>
            </a:r>
          </a:p>
        </p:txBody>
      </p:sp>
      <p:sp>
        <p:nvSpPr>
          <p:cNvPr id="24" name="Arrow: Left 23">
            <a:extLst>
              <a:ext uri="{FF2B5EF4-FFF2-40B4-BE49-F238E27FC236}">
                <a16:creationId xmlns="" xmlns:a16="http://schemas.microsoft.com/office/drawing/2014/main" id="{9D2848BC-C3A4-4B90-9D46-20461C448556}"/>
              </a:ext>
            </a:extLst>
          </p:cNvPr>
          <p:cNvSpPr/>
          <p:nvPr/>
        </p:nvSpPr>
        <p:spPr>
          <a:xfrm>
            <a:off x="6677696" y="3161763"/>
            <a:ext cx="1835239" cy="450760"/>
          </a:xfrm>
          <a:prstGeom prst="lef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5" name="Rectangle 24">
            <a:extLst>
              <a:ext uri="{FF2B5EF4-FFF2-40B4-BE49-F238E27FC236}">
                <a16:creationId xmlns="" xmlns:a16="http://schemas.microsoft.com/office/drawing/2014/main" id="{7C303768-209C-41E2-A250-BD16F889948E}"/>
              </a:ext>
            </a:extLst>
          </p:cNvPr>
          <p:cNvSpPr/>
          <p:nvPr/>
        </p:nvSpPr>
        <p:spPr>
          <a:xfrm>
            <a:off x="3805707" y="2807594"/>
            <a:ext cx="2723882" cy="1120462"/>
          </a:xfrm>
          <a:prstGeom prst="rect">
            <a:avLst/>
          </a:prstGeom>
          <a:solidFill>
            <a:srgbClr val="FF0000">
              <a:alpha val="12941"/>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129109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982F243-BDF6-4F55-BF7C-E599F9CDE668}"/>
              </a:ext>
            </a:extLst>
          </p:cNvPr>
          <p:cNvSpPr>
            <a:spLocks noGrp="1"/>
          </p:cNvSpPr>
          <p:nvPr>
            <p:ph type="title"/>
          </p:nvPr>
        </p:nvSpPr>
        <p:spPr>
          <a:xfrm>
            <a:off x="838200" y="631825"/>
            <a:ext cx="10515600" cy="1325563"/>
          </a:xfrm>
        </p:spPr>
        <p:txBody>
          <a:bodyPr>
            <a:normAutofit/>
          </a:bodyPr>
          <a:lstStyle/>
          <a:p>
            <a:r>
              <a:rPr lang="vi-VN" sz="3700" dirty="0"/>
              <a:t>Từ ứng dụng CNTT đến chuyển đổi số</a:t>
            </a:r>
          </a:p>
        </p:txBody>
      </p:sp>
      <p:sp>
        <p:nvSpPr>
          <p:cNvPr id="3" name="Content Placeholder 2">
            <a:extLst>
              <a:ext uri="{FF2B5EF4-FFF2-40B4-BE49-F238E27FC236}">
                <a16:creationId xmlns="" xmlns:a16="http://schemas.microsoft.com/office/drawing/2014/main" id="{4EB95F72-0F72-48DE-B927-B8E496E28B56}"/>
              </a:ext>
            </a:extLst>
          </p:cNvPr>
          <p:cNvSpPr>
            <a:spLocks noGrp="1"/>
          </p:cNvSpPr>
          <p:nvPr>
            <p:ph idx="1"/>
          </p:nvPr>
        </p:nvSpPr>
        <p:spPr>
          <a:xfrm>
            <a:off x="838200" y="2057400"/>
            <a:ext cx="10515600" cy="3871762"/>
          </a:xfrm>
        </p:spPr>
        <p:txBody>
          <a:bodyPr>
            <a:normAutofit/>
          </a:bodyPr>
          <a:lstStyle/>
          <a:p>
            <a:pPr marL="514350" indent="-514350">
              <a:buFont typeface="+mj-lt"/>
              <a:buAutoNum type="arabicPeriod"/>
            </a:pPr>
            <a:r>
              <a:rPr lang="vi-VN" sz="2400" dirty="0"/>
              <a:t>Số liệu hóa: </a:t>
            </a:r>
            <a:r>
              <a:rPr lang="vi-VN" sz="2400" dirty="0" err="1"/>
              <a:t>analog</a:t>
            </a:r>
            <a:r>
              <a:rPr lang="vi-VN" sz="2400" dirty="0"/>
              <a:t> </a:t>
            </a:r>
            <a:r>
              <a:rPr lang="vi-VN" sz="2400" dirty="0">
                <a:sym typeface="Wingdings" panose="05000000000000000000" pitchFamily="2" charset="2"/>
              </a:rPr>
              <a:t> </a:t>
            </a:r>
            <a:r>
              <a:rPr lang="vi-VN" sz="2400" dirty="0" err="1">
                <a:sym typeface="Wingdings" panose="05000000000000000000" pitchFamily="2" charset="2"/>
              </a:rPr>
              <a:t>digital</a:t>
            </a:r>
            <a:r>
              <a:rPr lang="vi-VN" sz="2400" dirty="0">
                <a:sym typeface="Wingdings" panose="05000000000000000000" pitchFamily="2" charset="2"/>
              </a:rPr>
              <a:t> : số hóa các dữ liệu, thông tin </a:t>
            </a:r>
            <a:r>
              <a:rPr lang="vi-VN" sz="2400" dirty="0" err="1">
                <a:sym typeface="Wingdings" panose="05000000000000000000" pitchFamily="2" charset="2"/>
              </a:rPr>
              <a:t>ananlog</a:t>
            </a:r>
            <a:endParaRPr lang="vi-VN" sz="2400" dirty="0">
              <a:sym typeface="Wingdings" panose="05000000000000000000" pitchFamily="2" charset="2"/>
            </a:endParaRPr>
          </a:p>
          <a:p>
            <a:pPr marL="514350" indent="-514350">
              <a:buFont typeface="+mj-lt"/>
              <a:buAutoNum type="arabicPeriod"/>
            </a:pPr>
            <a:r>
              <a:rPr lang="vi-VN" sz="2400" dirty="0">
                <a:sym typeface="Wingdings" panose="05000000000000000000" pitchFamily="2" charset="2"/>
              </a:rPr>
              <a:t>Số hóa: bao hàm số liệu hóa ( đôi khi được dùng lẫn nhau) nhưng </a:t>
            </a:r>
            <a:r>
              <a:rPr lang="vi-VN" sz="2400" dirty="0" err="1">
                <a:sym typeface="Wingdings" panose="05000000000000000000" pitchFamily="2" charset="2"/>
              </a:rPr>
              <a:t>thuờng</a:t>
            </a:r>
            <a:r>
              <a:rPr lang="vi-VN" sz="2400" dirty="0">
                <a:sym typeface="Wingdings" panose="05000000000000000000" pitchFamily="2" charset="2"/>
              </a:rPr>
              <a:t> bao hàm cả số hóa các quy trình ( tin học hóa )</a:t>
            </a:r>
          </a:p>
          <a:p>
            <a:pPr marL="514350" indent="-514350">
              <a:buFont typeface="+mj-lt"/>
              <a:buAutoNum type="arabicPeriod"/>
            </a:pPr>
            <a:r>
              <a:rPr lang="vi-VN" sz="2400" b="1" dirty="0">
                <a:sym typeface="Wingdings" panose="05000000000000000000" pitchFamily="2" charset="2"/>
              </a:rPr>
              <a:t>Chuyển đổi số: chuyển đổi số là những thay đổi mà một tổ chức cần thay đổi nhìn từ phía khách hàng để đáp ứng mô hình quản trị / nghiệp vụ / kinh doanh mới trong môi trường kinh doanh /hoạt động mới trong kinh tế số</a:t>
            </a:r>
            <a:endParaRPr lang="vi-VN" sz="2400" b="1" dirty="0"/>
          </a:p>
        </p:txBody>
      </p:sp>
    </p:spTree>
    <p:extLst>
      <p:ext uri="{BB962C8B-B14F-4D97-AF65-F5344CB8AC3E}">
        <p14:creationId xmlns:p14="http://schemas.microsoft.com/office/powerpoint/2010/main" val="3606261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E0FEDFF8-AA42-432D-9EF0-66855F0069DB}"/>
              </a:ext>
            </a:extLst>
          </p:cNvPr>
          <p:cNvSpPr/>
          <p:nvPr/>
        </p:nvSpPr>
        <p:spPr>
          <a:xfrm>
            <a:off x="1384478" y="2678806"/>
            <a:ext cx="2511380" cy="8371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Nhà n</a:t>
            </a:r>
            <a:r>
              <a:rPr lang="vi-VN" dirty="0"/>
              <a:t>ước</a:t>
            </a:r>
            <a:endParaRPr lang="en-US" dirty="0"/>
          </a:p>
          <a:p>
            <a:pPr algn="ctr"/>
            <a:r>
              <a:rPr lang="en-US" dirty="0"/>
              <a:t>( Principle)</a:t>
            </a:r>
            <a:endParaRPr lang="vi-VN" dirty="0"/>
          </a:p>
        </p:txBody>
      </p:sp>
      <p:sp>
        <p:nvSpPr>
          <p:cNvPr id="5" name="Rectangle 4">
            <a:extLst>
              <a:ext uri="{FF2B5EF4-FFF2-40B4-BE49-F238E27FC236}">
                <a16:creationId xmlns="" xmlns:a16="http://schemas.microsoft.com/office/drawing/2014/main" id="{0BAB0293-1288-4185-B6E3-AD3F011CC590}"/>
              </a:ext>
            </a:extLst>
          </p:cNvPr>
          <p:cNvSpPr/>
          <p:nvPr/>
        </p:nvSpPr>
        <p:spPr>
          <a:xfrm>
            <a:off x="7577071" y="2683098"/>
            <a:ext cx="2511380" cy="8371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Công chức và các đại diện ( Agent)</a:t>
            </a:r>
            <a:endParaRPr lang="vi-VN" dirty="0"/>
          </a:p>
        </p:txBody>
      </p:sp>
      <p:sp>
        <p:nvSpPr>
          <p:cNvPr id="6" name="Rectangle 5">
            <a:extLst>
              <a:ext uri="{FF2B5EF4-FFF2-40B4-BE49-F238E27FC236}">
                <a16:creationId xmlns="" xmlns:a16="http://schemas.microsoft.com/office/drawing/2014/main" id="{04ACFB8B-3486-4C45-9CB1-CAD6FA5E544A}"/>
              </a:ext>
            </a:extLst>
          </p:cNvPr>
          <p:cNvSpPr/>
          <p:nvPr/>
        </p:nvSpPr>
        <p:spPr>
          <a:xfrm>
            <a:off x="4473261" y="5831984"/>
            <a:ext cx="2511380" cy="8371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Công dân, tổ chức</a:t>
            </a:r>
            <a:endParaRPr lang="vi-VN" dirty="0"/>
          </a:p>
        </p:txBody>
      </p:sp>
      <p:sp>
        <p:nvSpPr>
          <p:cNvPr id="7" name="Arrow: Curved Down 6">
            <a:extLst>
              <a:ext uri="{FF2B5EF4-FFF2-40B4-BE49-F238E27FC236}">
                <a16:creationId xmlns="" xmlns:a16="http://schemas.microsoft.com/office/drawing/2014/main" id="{5CA86AEE-7B60-42B0-B2EF-00EC4CDCC4E9}"/>
              </a:ext>
            </a:extLst>
          </p:cNvPr>
          <p:cNvSpPr/>
          <p:nvPr/>
        </p:nvSpPr>
        <p:spPr>
          <a:xfrm>
            <a:off x="3271234" y="1687133"/>
            <a:ext cx="5177307" cy="94015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
        <p:nvSpPr>
          <p:cNvPr id="8" name="Arrow: Curved Down 7">
            <a:extLst>
              <a:ext uri="{FF2B5EF4-FFF2-40B4-BE49-F238E27FC236}">
                <a16:creationId xmlns="" xmlns:a16="http://schemas.microsoft.com/office/drawing/2014/main" id="{03F061B5-8A71-4DD1-9D46-E4D93FE6D11E}"/>
              </a:ext>
            </a:extLst>
          </p:cNvPr>
          <p:cNvSpPr/>
          <p:nvPr/>
        </p:nvSpPr>
        <p:spPr>
          <a:xfrm flipH="1" flipV="1">
            <a:off x="3181082" y="3541688"/>
            <a:ext cx="5138670" cy="111402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
        <p:nvSpPr>
          <p:cNvPr id="9" name="Arrow: Bent-Up 8">
            <a:extLst>
              <a:ext uri="{FF2B5EF4-FFF2-40B4-BE49-F238E27FC236}">
                <a16:creationId xmlns="" xmlns:a16="http://schemas.microsoft.com/office/drawing/2014/main" id="{BEEF55C1-7E8D-498E-88F4-10A4C8725E85}"/>
              </a:ext>
            </a:extLst>
          </p:cNvPr>
          <p:cNvSpPr/>
          <p:nvPr/>
        </p:nvSpPr>
        <p:spPr>
          <a:xfrm rot="5400000" flipV="1">
            <a:off x="6709897" y="3825028"/>
            <a:ext cx="3116685" cy="2498502"/>
          </a:xfrm>
          <a:prstGeom prst="bentUpArrow">
            <a:avLst>
              <a:gd name="adj1" fmla="val 9536"/>
              <a:gd name="adj2" fmla="val 10954"/>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 name="TextBox 10">
            <a:extLst>
              <a:ext uri="{FF2B5EF4-FFF2-40B4-BE49-F238E27FC236}">
                <a16:creationId xmlns="" xmlns:a16="http://schemas.microsoft.com/office/drawing/2014/main" id="{CBB9AB37-E4CD-433A-AB73-8EA164107C07}"/>
              </a:ext>
            </a:extLst>
          </p:cNvPr>
          <p:cNvSpPr txBox="1"/>
          <p:nvPr/>
        </p:nvSpPr>
        <p:spPr>
          <a:xfrm>
            <a:off x="4333461" y="1881809"/>
            <a:ext cx="2623930" cy="369332"/>
          </a:xfrm>
          <a:prstGeom prst="rect">
            <a:avLst/>
          </a:prstGeom>
          <a:noFill/>
        </p:spPr>
        <p:txBody>
          <a:bodyPr wrap="square" rtlCol="0">
            <a:spAutoFit/>
          </a:bodyPr>
          <a:lstStyle/>
          <a:p>
            <a:r>
              <a:rPr lang="vi-VN" dirty="0"/>
              <a:t>Quản lý các đại diện</a:t>
            </a:r>
          </a:p>
        </p:txBody>
      </p:sp>
      <p:sp>
        <p:nvSpPr>
          <p:cNvPr id="12" name="TextBox 11">
            <a:extLst>
              <a:ext uri="{FF2B5EF4-FFF2-40B4-BE49-F238E27FC236}">
                <a16:creationId xmlns="" xmlns:a16="http://schemas.microsoft.com/office/drawing/2014/main" id="{026EE8F3-D621-40F8-B90B-7B99543B4D20}"/>
              </a:ext>
            </a:extLst>
          </p:cNvPr>
          <p:cNvSpPr txBox="1"/>
          <p:nvPr/>
        </p:nvSpPr>
        <p:spPr>
          <a:xfrm>
            <a:off x="4565374" y="4035288"/>
            <a:ext cx="2623930" cy="646331"/>
          </a:xfrm>
          <a:prstGeom prst="rect">
            <a:avLst/>
          </a:prstGeom>
          <a:noFill/>
        </p:spPr>
        <p:txBody>
          <a:bodyPr wrap="square" rtlCol="0">
            <a:spAutoFit/>
          </a:bodyPr>
          <a:lstStyle/>
          <a:p>
            <a:pPr algn="ctr"/>
            <a:r>
              <a:rPr lang="vi-VN" dirty="0"/>
              <a:t>Chịu trách nhiệm trước Nhà nước</a:t>
            </a:r>
          </a:p>
        </p:txBody>
      </p:sp>
      <p:sp>
        <p:nvSpPr>
          <p:cNvPr id="13" name="Oval 12">
            <a:extLst>
              <a:ext uri="{FF2B5EF4-FFF2-40B4-BE49-F238E27FC236}">
                <a16:creationId xmlns="" xmlns:a16="http://schemas.microsoft.com/office/drawing/2014/main" id="{10C79C49-2BB9-4ABC-B42C-5A7D13CDB4BB}"/>
              </a:ext>
            </a:extLst>
          </p:cNvPr>
          <p:cNvSpPr/>
          <p:nvPr/>
        </p:nvSpPr>
        <p:spPr>
          <a:xfrm>
            <a:off x="4439478" y="2564296"/>
            <a:ext cx="2743200" cy="109993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Vấn đề mất cân đối về thông tin</a:t>
            </a:r>
          </a:p>
        </p:txBody>
      </p:sp>
      <p:sp>
        <p:nvSpPr>
          <p:cNvPr id="14" name="Title 13">
            <a:extLst>
              <a:ext uri="{FF2B5EF4-FFF2-40B4-BE49-F238E27FC236}">
                <a16:creationId xmlns="" xmlns:a16="http://schemas.microsoft.com/office/drawing/2014/main" id="{77C37145-992A-4491-8148-BA119093856B}"/>
              </a:ext>
            </a:extLst>
          </p:cNvPr>
          <p:cNvSpPr>
            <a:spLocks noGrp="1"/>
          </p:cNvSpPr>
          <p:nvPr>
            <p:ph type="title"/>
          </p:nvPr>
        </p:nvSpPr>
        <p:spPr>
          <a:xfrm>
            <a:off x="748047" y="307170"/>
            <a:ext cx="10515600" cy="1325563"/>
          </a:xfrm>
        </p:spPr>
        <p:txBody>
          <a:bodyPr>
            <a:noAutofit/>
          </a:bodyPr>
          <a:lstStyle/>
          <a:p>
            <a:r>
              <a:rPr lang="vi-VN" sz="3600" dirty="0"/>
              <a:t>Từ cải cách hành chính tới cải cách quản trị công</a:t>
            </a:r>
            <a:br>
              <a:rPr lang="vi-VN" sz="3600" dirty="0"/>
            </a:br>
            <a:endParaRPr lang="vi-VN" sz="3600" dirty="0"/>
          </a:p>
        </p:txBody>
      </p:sp>
      <p:sp>
        <p:nvSpPr>
          <p:cNvPr id="15" name="Title 1">
            <a:extLst>
              <a:ext uri="{FF2B5EF4-FFF2-40B4-BE49-F238E27FC236}">
                <a16:creationId xmlns="" xmlns:a16="http://schemas.microsoft.com/office/drawing/2014/main" id="{C17554A1-B312-4BE0-B4B9-13896CFFCFF8}"/>
              </a:ext>
            </a:extLst>
          </p:cNvPr>
          <p:cNvSpPr txBox="1">
            <a:spLocks/>
          </p:cNvSpPr>
          <p:nvPr/>
        </p:nvSpPr>
        <p:spPr>
          <a:xfrm>
            <a:off x="218941" y="5318975"/>
            <a:ext cx="2125014" cy="62462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1800"/>
              <a:t>Nguyên lý Chủ-đại diện ( principle-agent model) trong quản trị công và vai trò của Chính phủ điện tử</a:t>
            </a:r>
            <a:endParaRPr lang="vi-VN" sz="1800" dirty="0"/>
          </a:p>
        </p:txBody>
      </p:sp>
    </p:spTree>
    <p:extLst>
      <p:ext uri="{BB962C8B-B14F-4D97-AF65-F5344CB8AC3E}">
        <p14:creationId xmlns:p14="http://schemas.microsoft.com/office/powerpoint/2010/main" val="30094208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1794</Words>
  <Application>Microsoft Office PowerPoint</Application>
  <PresentationFormat>Custom</PresentationFormat>
  <Paragraphs>224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Chính phủ điện tử =  Cải cách quản trị công X Chuyển đổi số </vt:lpstr>
      <vt:lpstr>Nội dung</vt:lpstr>
      <vt:lpstr>Nghị quyết số 52-NQ/TW: Mục tiêu top 4 ASEAN. </vt:lpstr>
      <vt:lpstr>Chọn Chính phủ điện tử là khâu đột phá là lựa chọn đúng đắn và khả thi</vt:lpstr>
      <vt:lpstr>Tại sao Chính phủ điện tử = Cải cách quản trị công X Chuyển đổi số.</vt:lpstr>
      <vt:lpstr>Mô hình trưởng thành Chính phủ điện tử </vt:lpstr>
      <vt:lpstr>Mô hình trưởng thành Chính phủ điện tử </vt:lpstr>
      <vt:lpstr>Từ ứng dụng CNTT đến chuyển đổi số</vt:lpstr>
      <vt:lpstr>Từ cải cách hành chính tới cải cách quản trị công </vt:lpstr>
      <vt:lpstr>Từ cải cách hành chính tới cải cách quản trị công</vt:lpstr>
      <vt:lpstr>Thực tiễn Việt Nam</vt:lpstr>
      <vt:lpstr>Từ thực tiễn Việt Nam</vt:lpstr>
      <vt:lpstr>Những điểm nghẽn cần chú ý</vt:lpstr>
      <vt:lpstr>Khuyến nghị đề xuất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Chính phủ điện tử = Cải cách quản trị công X Chuyển đổi số</dc:title>
  <dc:creator>Nguyen The Trung</dc:creator>
  <cp:lastModifiedBy>NguyenHoa</cp:lastModifiedBy>
  <cp:revision>7</cp:revision>
  <cp:lastPrinted>2020-02-11T06:50:11Z</cp:lastPrinted>
  <dcterms:created xsi:type="dcterms:W3CDTF">2020-02-10T01:16:29Z</dcterms:created>
  <dcterms:modified xsi:type="dcterms:W3CDTF">2020-02-11T06:50:12Z</dcterms:modified>
</cp:coreProperties>
</file>